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71" r:id="rId2"/>
  </p:sldMasterIdLst>
  <p:notesMasterIdLst>
    <p:notesMasterId r:id="rId39"/>
  </p:notesMasterIdLst>
  <p:handoutMasterIdLst>
    <p:handoutMasterId r:id="rId40"/>
  </p:handoutMasterIdLst>
  <p:sldIdLst>
    <p:sldId id="256" r:id="rId3"/>
    <p:sldId id="450" r:id="rId4"/>
    <p:sldId id="520" r:id="rId5"/>
    <p:sldId id="516" r:id="rId6"/>
    <p:sldId id="493" r:id="rId7"/>
    <p:sldId id="441" r:id="rId8"/>
    <p:sldId id="347" r:id="rId9"/>
    <p:sldId id="348" r:id="rId10"/>
    <p:sldId id="349" r:id="rId11"/>
    <p:sldId id="370" r:id="rId12"/>
    <p:sldId id="451" r:id="rId13"/>
    <p:sldId id="498" r:id="rId14"/>
    <p:sldId id="499" r:id="rId15"/>
    <p:sldId id="392" r:id="rId16"/>
    <p:sldId id="481" r:id="rId17"/>
    <p:sldId id="519" r:id="rId18"/>
    <p:sldId id="506" r:id="rId19"/>
    <p:sldId id="399" r:id="rId20"/>
    <p:sldId id="518" r:id="rId21"/>
    <p:sldId id="509" r:id="rId22"/>
    <p:sldId id="502" r:id="rId23"/>
    <p:sldId id="482" r:id="rId24"/>
    <p:sldId id="483" r:id="rId25"/>
    <p:sldId id="484" r:id="rId26"/>
    <p:sldId id="485" r:id="rId27"/>
    <p:sldId id="504" r:id="rId28"/>
    <p:sldId id="503" r:id="rId29"/>
    <p:sldId id="496" r:id="rId30"/>
    <p:sldId id="505" r:id="rId31"/>
    <p:sldId id="507" r:id="rId32"/>
    <p:sldId id="508" r:id="rId33"/>
    <p:sldId id="511" r:id="rId34"/>
    <p:sldId id="512" r:id="rId35"/>
    <p:sldId id="510" r:id="rId36"/>
    <p:sldId id="513" r:id="rId37"/>
    <p:sldId id="517" r:id="rId3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ivier van Lieshou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99"/>
    <a:srgbClr val="CC99FF"/>
    <a:srgbClr val="9966FF"/>
    <a:srgbClr val="CC66FF"/>
    <a:srgbClr val="F64638"/>
    <a:srgbClr val="F89C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5262" autoAdjust="0"/>
  </p:normalViewPr>
  <p:slideViewPr>
    <p:cSldViewPr>
      <p:cViewPr varScale="1">
        <p:scale>
          <a:sx n="83" d="100"/>
          <a:sy n="83" d="100"/>
        </p:scale>
        <p:origin x="10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36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6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36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59DFD30-9897-4BEE-B6F9-BAC0175083DE}" type="slidenum">
              <a:rPr lang="en-US"/>
              <a:pPr/>
              <a:t>‹#›</a:t>
            </a:fld>
            <a:endParaRPr lang="en-US"/>
          </a:p>
        </p:txBody>
      </p:sp>
    </p:spTree>
    <p:extLst>
      <p:ext uri="{BB962C8B-B14F-4D97-AF65-F5344CB8AC3E}">
        <p14:creationId xmlns:p14="http://schemas.microsoft.com/office/powerpoint/2010/main" val="2296623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A795BB3-3ECC-44BA-9E36-77738F497516}" type="slidenum">
              <a:rPr lang="en-US"/>
              <a:pPr/>
              <a:t>‹#›</a:t>
            </a:fld>
            <a:endParaRPr lang="en-US"/>
          </a:p>
        </p:txBody>
      </p:sp>
    </p:spTree>
    <p:extLst>
      <p:ext uri="{BB962C8B-B14F-4D97-AF65-F5344CB8AC3E}">
        <p14:creationId xmlns:p14="http://schemas.microsoft.com/office/powerpoint/2010/main" val="1679735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77F27-5057-40B2-ACE0-74D01F74B585}" type="slidenum">
              <a:rPr lang="en-US"/>
              <a:pPr/>
              <a:t>1</a:t>
            </a:fld>
            <a:endParaRPr lang="en-US"/>
          </a:p>
        </p:txBody>
      </p:sp>
      <p:sp>
        <p:nvSpPr>
          <p:cNvPr id="18434" name="Rectangle 2"/>
          <p:cNvSpPr>
            <a:spLocks noGrp="1" noRot="1" noChangeAspect="1" noChangeArrowheads="1" noTextEdit="1"/>
          </p:cNvSpPr>
          <p:nvPr>
            <p:ph type="sldImg"/>
          </p:nvPr>
        </p:nvSpPr>
        <p:spPr>
          <a:xfrm>
            <a:off x="1143000" y="685800"/>
            <a:ext cx="4572000" cy="3429000"/>
          </a:xfrm>
          <a:ln/>
        </p:spPr>
      </p:sp>
      <p:sp>
        <p:nvSpPr>
          <p:cNvPr id="18435" name="Rectangle 3"/>
          <p:cNvSpPr>
            <a:spLocks noGrp="1" noChangeArrowheads="1"/>
          </p:cNvSpPr>
          <p:nvPr>
            <p:ph type="body" idx="1"/>
          </p:nvPr>
        </p:nvSpPr>
        <p:spPr/>
        <p:txBody>
          <a:bodyPr/>
          <a:lstStyle/>
          <a:p>
            <a:pPr marL="228600" indent="-228600"/>
            <a:r>
              <a:rPr lang="en-US"/>
              <a:t>Dear Teacher and Student,</a:t>
            </a:r>
          </a:p>
          <a:p>
            <a:pPr marL="228600" indent="-228600"/>
            <a:endParaRPr lang="en-US"/>
          </a:p>
          <a:p>
            <a:pPr marL="228600" indent="-228600"/>
            <a:r>
              <a:rPr lang="en-US"/>
              <a:t>This PowerPoint has a HANDOUT. Teachers are suggested to follow the guidelines provided as exactly as possible. I suggest to use five simple rules:</a:t>
            </a:r>
          </a:p>
          <a:p>
            <a:pPr marL="228600" indent="-228600"/>
            <a:endParaRPr lang="en-US"/>
          </a:p>
          <a:p>
            <a:pPr marL="685800" lvl="1" indent="-228600">
              <a:buFontTx/>
              <a:buAutoNum type="arabicPeriod"/>
            </a:pPr>
            <a:r>
              <a:rPr lang="en-US" u="sng"/>
              <a:t>Questions are underlined</a:t>
            </a:r>
            <a:r>
              <a:rPr lang="en-US"/>
              <a:t>. Take time to wait for an answer. </a:t>
            </a:r>
            <a:r>
              <a:rPr lang="en-US" b="1"/>
              <a:t>Get</a:t>
            </a:r>
            <a:r>
              <a:rPr lang="en-US"/>
              <a:t> </a:t>
            </a:r>
            <a:r>
              <a:rPr lang="en-US" b="1"/>
              <a:t>everybody’s involvement</a:t>
            </a:r>
            <a:r>
              <a:rPr lang="en-US"/>
              <a:t>. Don’t try to save time by allowing Mrs WiseGirl, or Mr WiseGuy to quickly give all the answers. Probe other students as well.</a:t>
            </a:r>
          </a:p>
          <a:p>
            <a:pPr marL="685800" lvl="1" indent="-228600">
              <a:buFontTx/>
              <a:buAutoNum type="arabicPeriod"/>
            </a:pPr>
            <a:r>
              <a:rPr lang="en-US"/>
              <a:t>Suggestions to </a:t>
            </a:r>
            <a:r>
              <a:rPr lang="en-US" b="1" i="1"/>
              <a:t>write on the whiteboard</a:t>
            </a:r>
            <a:r>
              <a:rPr lang="en-US"/>
              <a:t> (or blackboard, whatever is available) are </a:t>
            </a:r>
            <a:r>
              <a:rPr lang="en-US" b="1" i="1"/>
              <a:t>bold italic. </a:t>
            </a:r>
            <a:r>
              <a:rPr lang="en-US"/>
              <a:t>Use your own experience to expand.</a:t>
            </a:r>
          </a:p>
          <a:p>
            <a:pPr marL="685800" lvl="1" indent="-228600">
              <a:buFontTx/>
              <a:buAutoNum type="arabicPeriod"/>
            </a:pPr>
            <a:r>
              <a:rPr lang="en-US"/>
              <a:t>Don’t skip questions/answers/exercises. Don’t click before it is indicated. </a:t>
            </a:r>
          </a:p>
          <a:p>
            <a:pPr marL="685800" lvl="1" indent="-228600">
              <a:buFontTx/>
              <a:buAutoNum type="arabicPeriod"/>
            </a:pPr>
            <a:r>
              <a:rPr lang="en-US"/>
              <a:t>Some exercises and slides are OPTIONAL. In the interest of time they may be skipped, or given to be reviewed at home.</a:t>
            </a:r>
          </a:p>
          <a:p>
            <a:pPr marL="228600" indent="-228600"/>
            <a:endParaRPr lang="en-US"/>
          </a:p>
          <a:p>
            <a:pPr marL="228600" indent="-228600"/>
            <a:r>
              <a:rPr lang="en-US"/>
              <a:t>Your feedback is welcome.</a:t>
            </a:r>
          </a:p>
        </p:txBody>
      </p:sp>
    </p:spTree>
    <p:extLst>
      <p:ext uri="{BB962C8B-B14F-4D97-AF65-F5344CB8AC3E}">
        <p14:creationId xmlns:p14="http://schemas.microsoft.com/office/powerpoint/2010/main" val="33046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C6BFFA-FE48-4A94-A90C-342BD5038065}" type="slidenum">
              <a:rPr lang="en-US"/>
              <a:pPr/>
              <a:t>14</a:t>
            </a:fld>
            <a:endParaRPr lang="en-US"/>
          </a:p>
        </p:txBody>
      </p:sp>
      <p:sp>
        <p:nvSpPr>
          <p:cNvPr id="333826" name="Rectangle 2"/>
          <p:cNvSpPr>
            <a:spLocks noGrp="1" noRot="1" noChangeAspect="1" noChangeArrowheads="1" noTextEdit="1"/>
          </p:cNvSpPr>
          <p:nvPr>
            <p:ph type="sldImg"/>
          </p:nvPr>
        </p:nvSpPr>
        <p:spPr>
          <a:xfrm>
            <a:off x="1143000" y="685800"/>
            <a:ext cx="4572000" cy="3429000"/>
          </a:xfrm>
          <a:ln/>
        </p:spPr>
      </p:sp>
      <p:sp>
        <p:nvSpPr>
          <p:cNvPr id="333827" name="Rectangle 3"/>
          <p:cNvSpPr>
            <a:spLocks noGrp="1" noChangeArrowheads="1"/>
          </p:cNvSpPr>
          <p:nvPr>
            <p:ph type="body" idx="1"/>
          </p:nvPr>
        </p:nvSpPr>
        <p:spPr/>
        <p:txBody>
          <a:bodyPr/>
          <a:lstStyle/>
          <a:p>
            <a:r>
              <a:rPr lang="en-US"/>
              <a:t>Click1. Read aloud.</a:t>
            </a:r>
          </a:p>
          <a:p>
            <a:r>
              <a:rPr lang="en-US"/>
              <a:t>Click2-9. Read aloud and let students answer. </a:t>
            </a:r>
            <a:r>
              <a:rPr lang="en-US" u="sng"/>
              <a:t>Answers</a:t>
            </a:r>
            <a:r>
              <a:rPr lang="en-US"/>
              <a:t>: 1=VC, 2=FC, 3=VC, 4=FC, 5=FC, 6=VC, 7=FC, 8=FC</a:t>
            </a:r>
          </a:p>
          <a:p>
            <a:r>
              <a:rPr lang="en-US"/>
              <a:t>Click10. Let students write the answers on paper, maximally 2 minutes. Review the answers: 9=VC, 10=VC, 11=FC, 12=VC, 13=FC, 14=VC, 15=FC, 16=VC.</a:t>
            </a:r>
          </a:p>
          <a:p>
            <a:endParaRPr lang="en-US"/>
          </a:p>
          <a:p>
            <a:r>
              <a:rPr lang="en-US"/>
              <a:t>OPTIONAL</a:t>
            </a:r>
          </a:p>
          <a:p>
            <a:r>
              <a:rPr lang="en-US"/>
              <a:t>Assess the score of the students. If the average score is below 75% (6 good answers per student), repeat the operation using the first block.</a:t>
            </a:r>
          </a:p>
          <a:p>
            <a:endParaRPr lang="en-US"/>
          </a:p>
        </p:txBody>
      </p:sp>
    </p:spTree>
    <p:extLst>
      <p:ext uri="{BB962C8B-B14F-4D97-AF65-F5344CB8AC3E}">
        <p14:creationId xmlns:p14="http://schemas.microsoft.com/office/powerpoint/2010/main" val="1177998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B35CF-D97E-431A-82D8-5919639BE637}" type="slidenum">
              <a:rPr lang="en-US"/>
              <a:pPr/>
              <a:t>16</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pPr marL="190500" indent="-190500"/>
            <a:r>
              <a:rPr lang="en-US"/>
              <a:t>Click1. Read aloud. </a:t>
            </a:r>
            <a:r>
              <a:rPr lang="en-US" u="sng"/>
              <a:t>Question</a:t>
            </a:r>
            <a:r>
              <a:rPr lang="en-US"/>
              <a:t>: What is the purpose of calculating the margin % ? After answers:</a:t>
            </a:r>
          </a:p>
          <a:p>
            <a:pPr marL="190500" indent="-190500"/>
            <a:r>
              <a:rPr lang="en-US"/>
              <a:t>Click2. Read aloud. </a:t>
            </a:r>
            <a:r>
              <a:rPr lang="en-US" u="sng"/>
              <a:t>Question</a:t>
            </a:r>
            <a:r>
              <a:rPr lang="en-US"/>
              <a:t>: what is a </a:t>
            </a:r>
            <a:r>
              <a:rPr lang="en-US" b="1"/>
              <a:t>risky</a:t>
            </a:r>
            <a:r>
              <a:rPr lang="en-US"/>
              <a:t> margin? After answers:</a:t>
            </a:r>
          </a:p>
          <a:p>
            <a:pPr marL="190500" indent="-190500"/>
            <a:r>
              <a:rPr lang="en-US"/>
              <a:t>Click3. Read aloud.</a:t>
            </a:r>
          </a:p>
          <a:p>
            <a:pPr marL="190500" indent="-190500"/>
            <a:r>
              <a:rPr lang="en-US"/>
              <a:t>Click4. Read aloud. Explain: when the margin is below 15%, a small reduction in the sales price, will lead to a negative margin. That is why this margin % is </a:t>
            </a:r>
            <a:r>
              <a:rPr lang="en-US" b="1"/>
              <a:t>only</a:t>
            </a:r>
            <a:r>
              <a:rPr lang="en-US"/>
              <a:t> acceptable if all parameters are fully under control. E.g. in when producing under a contract with fixed prices. If understood:</a:t>
            </a:r>
          </a:p>
          <a:p>
            <a:pPr marL="190500" indent="-190500"/>
            <a:r>
              <a:rPr lang="en-US"/>
              <a:t>Click5. Read aloud. Explain. The Cigar Box uses a </a:t>
            </a:r>
            <a:r>
              <a:rPr lang="en-US" b="1"/>
              <a:t>traffic light</a:t>
            </a:r>
            <a:r>
              <a:rPr lang="en-US"/>
              <a:t> system: RED = danger/stop!  ORANGE = warning/improve!  GREEN = safe/continue!</a:t>
            </a:r>
          </a:p>
          <a:p>
            <a:pPr marL="190500" indent="-190500"/>
            <a:r>
              <a:rPr lang="en-US"/>
              <a:t>Click6. Read aloud.</a:t>
            </a:r>
          </a:p>
          <a:p>
            <a:pPr marL="190500" indent="-190500"/>
            <a:r>
              <a:rPr lang="en-US"/>
              <a:t>Click7. Read aloud. Explain: all these percentages have to be taken as guidelines.</a:t>
            </a:r>
          </a:p>
          <a:p>
            <a:pPr marL="190500" indent="-190500"/>
            <a:endParaRPr lang="en-US"/>
          </a:p>
        </p:txBody>
      </p:sp>
    </p:spTree>
    <p:extLst>
      <p:ext uri="{BB962C8B-B14F-4D97-AF65-F5344CB8AC3E}">
        <p14:creationId xmlns:p14="http://schemas.microsoft.com/office/powerpoint/2010/main" val="653091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17</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552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F79D2-9F0F-4405-9A3C-9035D5C6C4C5}" type="slidenum">
              <a:rPr lang="en-US"/>
              <a:pPr/>
              <a:t>18</a:t>
            </a:fld>
            <a:endParaRPr lang="en-US"/>
          </a:p>
        </p:txBody>
      </p:sp>
      <p:sp>
        <p:nvSpPr>
          <p:cNvPr id="344066" name="Rectangle 2"/>
          <p:cNvSpPr>
            <a:spLocks noGrp="1" noRot="1" noChangeAspect="1" noChangeArrowheads="1" noTextEdit="1"/>
          </p:cNvSpPr>
          <p:nvPr>
            <p:ph type="sldImg"/>
          </p:nvPr>
        </p:nvSpPr>
        <p:spPr>
          <a:xfrm>
            <a:off x="1143000" y="685800"/>
            <a:ext cx="4572000" cy="3429000"/>
          </a:xfrm>
          <a:ln/>
        </p:spPr>
      </p:sp>
      <p:sp>
        <p:nvSpPr>
          <p:cNvPr id="344067" name="Rectangle 3"/>
          <p:cNvSpPr>
            <a:spLocks noGrp="1" noChangeArrowheads="1"/>
          </p:cNvSpPr>
          <p:nvPr>
            <p:ph type="body" idx="1"/>
          </p:nvPr>
        </p:nvSpPr>
        <p:spPr/>
        <p:txBody>
          <a:bodyPr/>
          <a:lstStyle/>
          <a:p>
            <a:pPr marL="152400" indent="-152400">
              <a:lnSpc>
                <a:spcPct val="80000"/>
              </a:lnSpc>
            </a:pPr>
            <a:r>
              <a:rPr lang="en-US"/>
              <a:t>This is the Cigar Box. There are 2 columns and 8 boxes.</a:t>
            </a:r>
          </a:p>
          <a:p>
            <a:pPr marL="152400" indent="-152400">
              <a:lnSpc>
                <a:spcPct val="80000"/>
              </a:lnSpc>
            </a:pPr>
            <a:r>
              <a:rPr lang="en-US"/>
              <a:t>In the left column, all amounts are </a:t>
            </a:r>
            <a:r>
              <a:rPr lang="en-US" b="1"/>
              <a:t>per unit</a:t>
            </a:r>
            <a:r>
              <a:rPr lang="en-US"/>
              <a:t>; in the right column, the amounts are </a:t>
            </a:r>
            <a:r>
              <a:rPr lang="en-US" b="1"/>
              <a:t>per period</a:t>
            </a:r>
            <a:r>
              <a:rPr lang="en-US"/>
              <a:t>.</a:t>
            </a:r>
          </a:p>
          <a:p>
            <a:pPr marL="152400" indent="-152400">
              <a:lnSpc>
                <a:spcPct val="80000"/>
              </a:lnSpc>
            </a:pPr>
            <a:r>
              <a:rPr lang="en-US"/>
              <a:t>In the left column in this example, the unit is USD per ton. Others are: KES per lb; Euro per drum; etc. </a:t>
            </a:r>
          </a:p>
          <a:p>
            <a:pPr marL="152400" indent="-152400">
              <a:lnSpc>
                <a:spcPct val="80000"/>
              </a:lnSpc>
            </a:pPr>
            <a:r>
              <a:rPr lang="en-US"/>
              <a:t>In the right column in this example, the unit is USD per year. Obviously the currency in both columns must be the same.</a:t>
            </a:r>
          </a:p>
          <a:p>
            <a:pPr marL="152400" indent="-152400">
              <a:lnSpc>
                <a:spcPct val="80000"/>
              </a:lnSpc>
            </a:pPr>
            <a:r>
              <a:rPr lang="en-US"/>
              <a:t>For ease of comparison it is important to </a:t>
            </a:r>
            <a:r>
              <a:rPr lang="en-US" b="1"/>
              <a:t>standardize</a:t>
            </a:r>
            <a:r>
              <a:rPr lang="en-US"/>
              <a:t> these units.</a:t>
            </a:r>
          </a:p>
          <a:p>
            <a:pPr marL="152400" indent="-152400">
              <a:lnSpc>
                <a:spcPct val="80000"/>
              </a:lnSpc>
            </a:pPr>
            <a:r>
              <a:rPr lang="en-US"/>
              <a:t>===</a:t>
            </a:r>
          </a:p>
          <a:p>
            <a:pPr marL="152400" indent="-152400">
              <a:lnSpc>
                <a:spcPct val="80000"/>
              </a:lnSpc>
            </a:pPr>
            <a:r>
              <a:rPr lang="en-US"/>
              <a:t>This example is for profit calculation of tomato paste 25 Brix. It is processed from fresh tomatoes of 4.5 Brix. Tomato paste is packed in aseptic bags of 220 kg, packed in a steel drum. One Cigar Box sheet must be used for </a:t>
            </a:r>
            <a:r>
              <a:rPr lang="en-US" b="1"/>
              <a:t>one</a:t>
            </a:r>
            <a:r>
              <a:rPr lang="en-US"/>
              <a:t> </a:t>
            </a:r>
            <a:r>
              <a:rPr lang="en-US" b="1"/>
              <a:t>single</a:t>
            </a:r>
            <a:r>
              <a:rPr lang="en-US"/>
              <a:t> product only. For two products, two sheets must be used. For three products, three sheets, etc.</a:t>
            </a:r>
          </a:p>
          <a:p>
            <a:pPr marL="152400" indent="-152400">
              <a:lnSpc>
                <a:spcPct val="80000"/>
              </a:lnSpc>
            </a:pPr>
            <a:endParaRPr lang="en-US"/>
          </a:p>
          <a:p>
            <a:pPr marL="152400" indent="-152400">
              <a:lnSpc>
                <a:spcPct val="80000"/>
              </a:lnSpc>
            </a:pPr>
            <a:r>
              <a:rPr lang="en-US"/>
              <a:t>Please note that all data are entered in </a:t>
            </a:r>
            <a:r>
              <a:rPr lang="en-US" b="1"/>
              <a:t>blue</a:t>
            </a:r>
            <a:r>
              <a:rPr lang="en-US"/>
              <a:t>, while the formulas are in </a:t>
            </a:r>
            <a:r>
              <a:rPr lang="en-US" b="1"/>
              <a:t>black</a:t>
            </a:r>
            <a:r>
              <a:rPr lang="en-US"/>
              <a:t>. This helps to make changes in the future: ONLY CHANGE THE BLUE FIGURES.</a:t>
            </a:r>
          </a:p>
          <a:p>
            <a:pPr marL="152400" indent="-152400">
              <a:lnSpc>
                <a:spcPct val="80000"/>
              </a:lnSpc>
            </a:pPr>
            <a:r>
              <a:rPr lang="en-US"/>
              <a:t>===</a:t>
            </a:r>
          </a:p>
          <a:p>
            <a:pPr marL="152400" indent="-152400">
              <a:lnSpc>
                <a:spcPct val="80000"/>
              </a:lnSpc>
            </a:pPr>
            <a:r>
              <a:rPr lang="en-US"/>
              <a:t>Click1. Box 1 is to calculate the </a:t>
            </a:r>
            <a:r>
              <a:rPr lang="en-US" b="1"/>
              <a:t>ex works price</a:t>
            </a:r>
            <a:r>
              <a:rPr lang="en-US"/>
              <a:t>.</a:t>
            </a:r>
          </a:p>
          <a:p>
            <a:pPr marL="152400" indent="-152400">
              <a:lnSpc>
                <a:spcPct val="80000"/>
              </a:lnSpc>
            </a:pPr>
            <a:r>
              <a:rPr lang="en-US"/>
              <a:t>Click2. Box 2 is to calculate the </a:t>
            </a:r>
            <a:r>
              <a:rPr lang="en-US" b="1"/>
              <a:t>variable costs</a:t>
            </a:r>
            <a:r>
              <a:rPr lang="en-US"/>
              <a:t>. VC1, VC2 and VC3. The % of VC1, VC2 and VC3 are very useful benchmarks to analyze the efficiency of a factory.</a:t>
            </a:r>
          </a:p>
          <a:p>
            <a:pPr marL="152400" indent="-152400">
              <a:lnSpc>
                <a:spcPct val="80000"/>
              </a:lnSpc>
            </a:pPr>
            <a:r>
              <a:rPr lang="en-US"/>
              <a:t>Click3. Box 3 calculates the </a:t>
            </a:r>
            <a:r>
              <a:rPr lang="en-US" b="1"/>
              <a:t>margin</a:t>
            </a:r>
            <a:r>
              <a:rPr lang="en-US"/>
              <a:t> per unit and the </a:t>
            </a:r>
            <a:r>
              <a:rPr lang="en-US" b="1"/>
              <a:t>margin %</a:t>
            </a:r>
            <a:r>
              <a:rPr lang="en-US"/>
              <a:t>. All figures are black, so in this box there are only formulas. The margin in this example is P-VC = 756 – 614 = 142; the margin % = 19%.</a:t>
            </a:r>
          </a:p>
          <a:p>
            <a:pPr marL="152400" indent="-152400">
              <a:lnSpc>
                <a:spcPct val="80000"/>
              </a:lnSpc>
            </a:pPr>
            <a:r>
              <a:rPr lang="en-US"/>
              <a:t>Click4. In box 4, you enter the quantity sold (3600 ton of tomato paste per year). Next, the margin per unit multiplied by the quantity sold per year results in the </a:t>
            </a:r>
            <a:r>
              <a:rPr lang="en-US" b="1"/>
              <a:t>contribution</a:t>
            </a:r>
            <a:r>
              <a:rPr lang="en-US"/>
              <a:t> of tomato paste per year: 142 * 3600 = 511,623. Contribution is not the same as profit, because ….</a:t>
            </a:r>
          </a:p>
          <a:p>
            <a:pPr marL="152400" indent="-152400">
              <a:lnSpc>
                <a:spcPct val="80000"/>
              </a:lnSpc>
            </a:pPr>
            <a:r>
              <a:rPr lang="en-US"/>
              <a:t>Click5. …. because the fixed costs still need to be paid. Box 5 is used to calculate the </a:t>
            </a:r>
            <a:r>
              <a:rPr lang="en-US" b="1"/>
              <a:t>fixed costs</a:t>
            </a:r>
            <a:r>
              <a:rPr lang="en-US"/>
              <a:t> of a company. Once this is done the profit can be calculated: Profit = Contribution – Fixed costs = 511,623 – 344,400 = ? </a:t>
            </a:r>
          </a:p>
          <a:p>
            <a:pPr marL="152400" indent="-152400">
              <a:lnSpc>
                <a:spcPct val="80000"/>
              </a:lnSpc>
            </a:pPr>
            <a:r>
              <a:rPr lang="en-US"/>
              <a:t>Click6. …. a profit of 167,223, or a profitability of 6%. In box 6 the </a:t>
            </a:r>
            <a:r>
              <a:rPr lang="en-US" b="1"/>
              <a:t>Revenues </a:t>
            </a:r>
            <a:r>
              <a:rPr lang="en-US"/>
              <a:t>(EXW) and the </a:t>
            </a:r>
            <a:r>
              <a:rPr lang="en-US" b="1"/>
              <a:t>Total costs</a:t>
            </a:r>
            <a:r>
              <a:rPr lang="en-US"/>
              <a:t> are also given. Profit is thus calculated in two ways: </a:t>
            </a:r>
          </a:p>
          <a:p>
            <a:pPr marL="152400" indent="-152400">
              <a:lnSpc>
                <a:spcPct val="80000"/>
              </a:lnSpc>
            </a:pPr>
            <a:r>
              <a:rPr lang="en-US"/>
              <a:t>                 1) Revenues – Costs and </a:t>
            </a:r>
          </a:p>
          <a:p>
            <a:pPr marL="152400" indent="-152400">
              <a:lnSpc>
                <a:spcPct val="80000"/>
              </a:lnSpc>
            </a:pPr>
            <a:r>
              <a:rPr lang="en-US"/>
              <a:t>                 2) Contribution – Fixed costs.</a:t>
            </a:r>
          </a:p>
          <a:p>
            <a:pPr marL="152400" indent="-152400">
              <a:lnSpc>
                <a:spcPct val="80000"/>
              </a:lnSpc>
            </a:pPr>
            <a:r>
              <a:rPr lang="en-US"/>
              <a:t>Click7. In box 7 the </a:t>
            </a:r>
            <a:r>
              <a:rPr lang="en-US" b="1"/>
              <a:t>cost price</a:t>
            </a:r>
            <a:r>
              <a:rPr lang="en-US"/>
              <a:t> is calculated. It is per unit: VC + FC/q. Also the </a:t>
            </a:r>
            <a:r>
              <a:rPr lang="en-US" b="1"/>
              <a:t>profit per unit</a:t>
            </a:r>
            <a:r>
              <a:rPr lang="en-US"/>
              <a:t> is calculated. </a:t>
            </a:r>
            <a:r>
              <a:rPr lang="en-US" i="1"/>
              <a:t>Please note that the cost price goes up or down with the volume q sold. </a:t>
            </a:r>
            <a:r>
              <a:rPr lang="en-US"/>
              <a:t>The % on the right help with analysis. </a:t>
            </a:r>
            <a:endParaRPr lang="en-US" i="1"/>
          </a:p>
          <a:p>
            <a:pPr marL="152400" indent="-152400">
              <a:lnSpc>
                <a:spcPct val="80000"/>
              </a:lnSpc>
            </a:pPr>
            <a:r>
              <a:rPr lang="en-US"/>
              <a:t>Click8. Box 8 also serves for analysis: the </a:t>
            </a:r>
            <a:r>
              <a:rPr lang="en-US" b="1"/>
              <a:t>break-even volume</a:t>
            </a:r>
            <a:r>
              <a:rPr lang="en-US"/>
              <a:t> for both finished goods (sales) and for the required inputs (raw material) are calculated.</a:t>
            </a:r>
          </a:p>
          <a:p>
            <a:pPr marL="152400" indent="-152400">
              <a:lnSpc>
                <a:spcPct val="80000"/>
              </a:lnSpc>
            </a:pPr>
            <a:r>
              <a:rPr lang="en-US"/>
              <a:t>Click9. Finally, the Cigar Box helps with </a:t>
            </a:r>
            <a:r>
              <a:rPr lang="en-US" b="1"/>
              <a:t>capacity utilization</a:t>
            </a:r>
            <a:r>
              <a:rPr lang="en-US"/>
              <a:t> calculation.</a:t>
            </a:r>
          </a:p>
        </p:txBody>
      </p:sp>
    </p:spTree>
    <p:extLst>
      <p:ext uri="{BB962C8B-B14F-4D97-AF65-F5344CB8AC3E}">
        <p14:creationId xmlns:p14="http://schemas.microsoft.com/office/powerpoint/2010/main" val="768874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F79D2-9F0F-4405-9A3C-9035D5C6C4C5}" type="slidenum">
              <a:rPr lang="en-US"/>
              <a:pPr/>
              <a:t>19</a:t>
            </a:fld>
            <a:endParaRPr lang="en-US"/>
          </a:p>
        </p:txBody>
      </p:sp>
      <p:sp>
        <p:nvSpPr>
          <p:cNvPr id="344066" name="Rectangle 2"/>
          <p:cNvSpPr>
            <a:spLocks noGrp="1" noRot="1" noChangeAspect="1" noChangeArrowheads="1" noTextEdit="1"/>
          </p:cNvSpPr>
          <p:nvPr>
            <p:ph type="sldImg"/>
          </p:nvPr>
        </p:nvSpPr>
        <p:spPr>
          <a:xfrm>
            <a:off x="1143000" y="685800"/>
            <a:ext cx="4572000" cy="3429000"/>
          </a:xfrm>
          <a:ln/>
        </p:spPr>
      </p:sp>
      <p:sp>
        <p:nvSpPr>
          <p:cNvPr id="344067" name="Rectangle 3"/>
          <p:cNvSpPr>
            <a:spLocks noGrp="1" noChangeArrowheads="1"/>
          </p:cNvSpPr>
          <p:nvPr>
            <p:ph type="body" idx="1"/>
          </p:nvPr>
        </p:nvSpPr>
        <p:spPr/>
        <p:txBody>
          <a:bodyPr/>
          <a:lstStyle/>
          <a:p>
            <a:pPr marL="152400" indent="-152400">
              <a:lnSpc>
                <a:spcPct val="80000"/>
              </a:lnSpc>
            </a:pPr>
            <a:r>
              <a:rPr lang="en-US"/>
              <a:t>This is the Cigar Box. There are 2 columns and 8 boxes.</a:t>
            </a:r>
          </a:p>
          <a:p>
            <a:pPr marL="152400" indent="-152400">
              <a:lnSpc>
                <a:spcPct val="80000"/>
              </a:lnSpc>
            </a:pPr>
            <a:r>
              <a:rPr lang="en-US"/>
              <a:t>In the left column, all amounts are </a:t>
            </a:r>
            <a:r>
              <a:rPr lang="en-US" b="1"/>
              <a:t>per unit</a:t>
            </a:r>
            <a:r>
              <a:rPr lang="en-US"/>
              <a:t>; in the right column, the amounts are </a:t>
            </a:r>
            <a:r>
              <a:rPr lang="en-US" b="1"/>
              <a:t>per period</a:t>
            </a:r>
            <a:r>
              <a:rPr lang="en-US"/>
              <a:t>.</a:t>
            </a:r>
          </a:p>
          <a:p>
            <a:pPr marL="152400" indent="-152400">
              <a:lnSpc>
                <a:spcPct val="80000"/>
              </a:lnSpc>
            </a:pPr>
            <a:r>
              <a:rPr lang="en-US"/>
              <a:t>In the left column in this example, the unit is USD per ton. Others are: KES per lb; Euro per drum; etc. </a:t>
            </a:r>
          </a:p>
          <a:p>
            <a:pPr marL="152400" indent="-152400">
              <a:lnSpc>
                <a:spcPct val="80000"/>
              </a:lnSpc>
            </a:pPr>
            <a:r>
              <a:rPr lang="en-US"/>
              <a:t>In the right column in this example, the unit is USD per year. Obviously the currency in both columns must be the same.</a:t>
            </a:r>
          </a:p>
          <a:p>
            <a:pPr marL="152400" indent="-152400">
              <a:lnSpc>
                <a:spcPct val="80000"/>
              </a:lnSpc>
            </a:pPr>
            <a:r>
              <a:rPr lang="en-US"/>
              <a:t>For ease of comparison it is important to </a:t>
            </a:r>
            <a:r>
              <a:rPr lang="en-US" b="1"/>
              <a:t>standardize</a:t>
            </a:r>
            <a:r>
              <a:rPr lang="en-US"/>
              <a:t> these units.</a:t>
            </a:r>
          </a:p>
          <a:p>
            <a:pPr marL="152400" indent="-152400">
              <a:lnSpc>
                <a:spcPct val="80000"/>
              </a:lnSpc>
            </a:pPr>
            <a:r>
              <a:rPr lang="en-US"/>
              <a:t>===</a:t>
            </a:r>
          </a:p>
          <a:p>
            <a:pPr marL="152400" indent="-152400">
              <a:lnSpc>
                <a:spcPct val="80000"/>
              </a:lnSpc>
            </a:pPr>
            <a:r>
              <a:rPr lang="en-US"/>
              <a:t>This example is for profit calculation of tomato paste 25 Brix. It is processed from fresh tomatoes of 4.5 Brix. Tomato paste is packed in aseptic bags of 220 kg, packed in a steel drum. One Cigar Box sheet must be used for </a:t>
            </a:r>
            <a:r>
              <a:rPr lang="en-US" b="1"/>
              <a:t>one</a:t>
            </a:r>
            <a:r>
              <a:rPr lang="en-US"/>
              <a:t> </a:t>
            </a:r>
            <a:r>
              <a:rPr lang="en-US" b="1"/>
              <a:t>single</a:t>
            </a:r>
            <a:r>
              <a:rPr lang="en-US"/>
              <a:t> product only. For two products, two sheets must be used. For three products, three sheets, etc.</a:t>
            </a:r>
          </a:p>
          <a:p>
            <a:pPr marL="152400" indent="-152400">
              <a:lnSpc>
                <a:spcPct val="80000"/>
              </a:lnSpc>
            </a:pPr>
            <a:endParaRPr lang="en-US"/>
          </a:p>
          <a:p>
            <a:pPr marL="152400" indent="-152400">
              <a:lnSpc>
                <a:spcPct val="80000"/>
              </a:lnSpc>
            </a:pPr>
            <a:r>
              <a:rPr lang="en-US"/>
              <a:t>Please note that all data are entered in </a:t>
            </a:r>
            <a:r>
              <a:rPr lang="en-US" b="1"/>
              <a:t>blue</a:t>
            </a:r>
            <a:r>
              <a:rPr lang="en-US"/>
              <a:t>, while the formulas are in </a:t>
            </a:r>
            <a:r>
              <a:rPr lang="en-US" b="1"/>
              <a:t>black</a:t>
            </a:r>
            <a:r>
              <a:rPr lang="en-US"/>
              <a:t>. This helps to make changes in the future: ONLY CHANGE THE BLUE FIGURES.</a:t>
            </a:r>
          </a:p>
          <a:p>
            <a:pPr marL="152400" indent="-152400">
              <a:lnSpc>
                <a:spcPct val="80000"/>
              </a:lnSpc>
            </a:pPr>
            <a:r>
              <a:rPr lang="en-US"/>
              <a:t>===</a:t>
            </a:r>
          </a:p>
          <a:p>
            <a:pPr marL="152400" indent="-152400">
              <a:lnSpc>
                <a:spcPct val="80000"/>
              </a:lnSpc>
            </a:pPr>
            <a:r>
              <a:rPr lang="en-US"/>
              <a:t>Click1. Box 1 is to calculate the </a:t>
            </a:r>
            <a:r>
              <a:rPr lang="en-US" b="1"/>
              <a:t>ex works price</a:t>
            </a:r>
            <a:r>
              <a:rPr lang="en-US"/>
              <a:t>.</a:t>
            </a:r>
          </a:p>
          <a:p>
            <a:pPr marL="152400" indent="-152400">
              <a:lnSpc>
                <a:spcPct val="80000"/>
              </a:lnSpc>
            </a:pPr>
            <a:r>
              <a:rPr lang="en-US"/>
              <a:t>Click2. Box 2 is to calculate the </a:t>
            </a:r>
            <a:r>
              <a:rPr lang="en-US" b="1"/>
              <a:t>variable costs</a:t>
            </a:r>
            <a:r>
              <a:rPr lang="en-US"/>
              <a:t>. VC1, VC2 and VC3. The % of VC1, VC2 and VC3 are very useful benchmarks to analyze the efficiency of a factory.</a:t>
            </a:r>
          </a:p>
          <a:p>
            <a:pPr marL="152400" indent="-152400">
              <a:lnSpc>
                <a:spcPct val="80000"/>
              </a:lnSpc>
            </a:pPr>
            <a:r>
              <a:rPr lang="en-US"/>
              <a:t>Click3. Box 3 calculates the </a:t>
            </a:r>
            <a:r>
              <a:rPr lang="en-US" b="1"/>
              <a:t>margin</a:t>
            </a:r>
            <a:r>
              <a:rPr lang="en-US"/>
              <a:t> per unit and the </a:t>
            </a:r>
            <a:r>
              <a:rPr lang="en-US" b="1"/>
              <a:t>margin %</a:t>
            </a:r>
            <a:r>
              <a:rPr lang="en-US"/>
              <a:t>. All figures are black, so in this box there are only formulas. The margin in this example is P-VC = 756 – 614 = 142; the margin % = 19%.</a:t>
            </a:r>
          </a:p>
          <a:p>
            <a:pPr marL="152400" indent="-152400">
              <a:lnSpc>
                <a:spcPct val="80000"/>
              </a:lnSpc>
            </a:pPr>
            <a:r>
              <a:rPr lang="en-US"/>
              <a:t>Click4. In box 4, you enter the quantity sold (3600 ton of tomato paste per year). Next, the margin per unit multiplied by the quantity sold per year results in the </a:t>
            </a:r>
            <a:r>
              <a:rPr lang="en-US" b="1"/>
              <a:t>contribution</a:t>
            </a:r>
            <a:r>
              <a:rPr lang="en-US"/>
              <a:t> of tomato paste per year: 142 * 3600 = 511,623. Contribution is not the same as profit, because ….</a:t>
            </a:r>
          </a:p>
          <a:p>
            <a:pPr marL="152400" indent="-152400">
              <a:lnSpc>
                <a:spcPct val="80000"/>
              </a:lnSpc>
            </a:pPr>
            <a:r>
              <a:rPr lang="en-US"/>
              <a:t>Click5. …. because the fixed costs still need to be paid. Box 5 is used to calculate the </a:t>
            </a:r>
            <a:r>
              <a:rPr lang="en-US" b="1"/>
              <a:t>fixed costs</a:t>
            </a:r>
            <a:r>
              <a:rPr lang="en-US"/>
              <a:t> of a company. Once this is done the profit can be calculated: Profit = Contribution – Fixed costs = 511,623 – 344,400 = ? </a:t>
            </a:r>
          </a:p>
          <a:p>
            <a:pPr marL="152400" indent="-152400">
              <a:lnSpc>
                <a:spcPct val="80000"/>
              </a:lnSpc>
            </a:pPr>
            <a:r>
              <a:rPr lang="en-US"/>
              <a:t>Click6. …. a profit of 167,223, or a profitability of 6%. In box 6 the </a:t>
            </a:r>
            <a:r>
              <a:rPr lang="en-US" b="1"/>
              <a:t>Revenues </a:t>
            </a:r>
            <a:r>
              <a:rPr lang="en-US"/>
              <a:t>(EXW) and the </a:t>
            </a:r>
            <a:r>
              <a:rPr lang="en-US" b="1"/>
              <a:t>Total costs</a:t>
            </a:r>
            <a:r>
              <a:rPr lang="en-US"/>
              <a:t> are also given. Profit is thus calculated in two ways: </a:t>
            </a:r>
          </a:p>
          <a:p>
            <a:pPr marL="152400" indent="-152400">
              <a:lnSpc>
                <a:spcPct val="80000"/>
              </a:lnSpc>
            </a:pPr>
            <a:r>
              <a:rPr lang="en-US"/>
              <a:t>                 1) Revenues – Costs and </a:t>
            </a:r>
          </a:p>
          <a:p>
            <a:pPr marL="152400" indent="-152400">
              <a:lnSpc>
                <a:spcPct val="80000"/>
              </a:lnSpc>
            </a:pPr>
            <a:r>
              <a:rPr lang="en-US"/>
              <a:t>                 2) Contribution – Fixed costs.</a:t>
            </a:r>
          </a:p>
          <a:p>
            <a:pPr marL="152400" indent="-152400">
              <a:lnSpc>
                <a:spcPct val="80000"/>
              </a:lnSpc>
            </a:pPr>
            <a:r>
              <a:rPr lang="en-US"/>
              <a:t>Click7. In box 7 the </a:t>
            </a:r>
            <a:r>
              <a:rPr lang="en-US" b="1"/>
              <a:t>cost price</a:t>
            </a:r>
            <a:r>
              <a:rPr lang="en-US"/>
              <a:t> is calculated. It is per unit: VC + FC/q. Also the </a:t>
            </a:r>
            <a:r>
              <a:rPr lang="en-US" b="1"/>
              <a:t>profit per unit</a:t>
            </a:r>
            <a:r>
              <a:rPr lang="en-US"/>
              <a:t> is calculated. </a:t>
            </a:r>
            <a:r>
              <a:rPr lang="en-US" i="1"/>
              <a:t>Please note that the cost price goes up or down with the volume q sold. </a:t>
            </a:r>
            <a:r>
              <a:rPr lang="en-US"/>
              <a:t>The % on the right help with analysis. </a:t>
            </a:r>
            <a:endParaRPr lang="en-US" i="1"/>
          </a:p>
          <a:p>
            <a:pPr marL="152400" indent="-152400">
              <a:lnSpc>
                <a:spcPct val="80000"/>
              </a:lnSpc>
            </a:pPr>
            <a:r>
              <a:rPr lang="en-US"/>
              <a:t>Click8. Box 8 also serves for analysis: the </a:t>
            </a:r>
            <a:r>
              <a:rPr lang="en-US" b="1"/>
              <a:t>break-even volume</a:t>
            </a:r>
            <a:r>
              <a:rPr lang="en-US"/>
              <a:t> for both finished goods (sales) and for the required inputs (raw material) are calculated.</a:t>
            </a:r>
          </a:p>
          <a:p>
            <a:pPr marL="152400" indent="-152400">
              <a:lnSpc>
                <a:spcPct val="80000"/>
              </a:lnSpc>
            </a:pPr>
            <a:r>
              <a:rPr lang="en-US"/>
              <a:t>Click9. Finally, the Cigar Box helps with </a:t>
            </a:r>
            <a:r>
              <a:rPr lang="en-US" b="1"/>
              <a:t>capacity utilization</a:t>
            </a:r>
            <a:r>
              <a:rPr lang="en-US"/>
              <a:t> calculation.</a:t>
            </a:r>
          </a:p>
        </p:txBody>
      </p:sp>
    </p:spTree>
    <p:extLst>
      <p:ext uri="{BB962C8B-B14F-4D97-AF65-F5344CB8AC3E}">
        <p14:creationId xmlns:p14="http://schemas.microsoft.com/office/powerpoint/2010/main" val="3263114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21</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7590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F9CF8-0E31-4E0C-A81D-E350E2255AD1}" type="slidenum">
              <a:rPr lang="en-US"/>
              <a:pPr/>
              <a:t>22</a:t>
            </a:fld>
            <a:endParaRPr lang="en-US"/>
          </a:p>
        </p:txBody>
      </p:sp>
      <p:sp>
        <p:nvSpPr>
          <p:cNvPr id="537602" name="Rectangle 2"/>
          <p:cNvSpPr>
            <a:spLocks noGrp="1" noRot="1" noChangeAspect="1" noChangeArrowheads="1" noTextEdit="1"/>
          </p:cNvSpPr>
          <p:nvPr>
            <p:ph type="sldImg"/>
          </p:nvPr>
        </p:nvSpPr>
        <p:spPr>
          <a:xfrm>
            <a:off x="1143000" y="685800"/>
            <a:ext cx="4572000" cy="3429000"/>
          </a:xfrm>
          <a:ln/>
        </p:spPr>
      </p:sp>
      <p:sp>
        <p:nvSpPr>
          <p:cNvPr id="537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47103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1E9DA-6661-481A-93B9-0FE50F856AC6}" type="slidenum">
              <a:rPr lang="en-US"/>
              <a:pPr/>
              <a:t>23</a:t>
            </a:fld>
            <a:endParaRPr lang="en-US"/>
          </a:p>
        </p:txBody>
      </p:sp>
      <p:sp>
        <p:nvSpPr>
          <p:cNvPr id="538626" name="Rectangle 2"/>
          <p:cNvSpPr>
            <a:spLocks noGrp="1" noRot="1" noChangeAspect="1" noChangeArrowheads="1" noTextEdit="1"/>
          </p:cNvSpPr>
          <p:nvPr>
            <p:ph type="sldImg"/>
          </p:nvPr>
        </p:nvSpPr>
        <p:spPr>
          <a:xfrm>
            <a:off x="1143000" y="685800"/>
            <a:ext cx="4572000" cy="3429000"/>
          </a:xfrm>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33510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21FA9-5C14-4A01-945E-318FDEB07C2D}" type="slidenum">
              <a:rPr lang="en-US"/>
              <a:pPr/>
              <a:t>24</a:t>
            </a:fld>
            <a:endParaRPr lang="en-US"/>
          </a:p>
        </p:txBody>
      </p:sp>
      <p:sp>
        <p:nvSpPr>
          <p:cNvPr id="448514" name="Rectangle 2"/>
          <p:cNvSpPr>
            <a:spLocks noGrp="1" noRot="1" noChangeAspect="1" noChangeArrowheads="1" noTextEdit="1"/>
          </p:cNvSpPr>
          <p:nvPr>
            <p:ph type="sldImg"/>
          </p:nvPr>
        </p:nvSpPr>
        <p:spPr>
          <a:xfrm>
            <a:off x="1143000" y="685800"/>
            <a:ext cx="4572000" cy="3429000"/>
          </a:xfrm>
          <a:ln/>
        </p:spPr>
      </p:sp>
      <p:sp>
        <p:nvSpPr>
          <p:cNvPr id="448515" name="Rectangle 3"/>
          <p:cNvSpPr>
            <a:spLocks noGrp="1" noChangeArrowheads="1"/>
          </p:cNvSpPr>
          <p:nvPr>
            <p:ph type="body" idx="1"/>
          </p:nvPr>
        </p:nvSpPr>
        <p:spPr/>
        <p:txBody>
          <a:bodyPr/>
          <a:lstStyle/>
          <a:p>
            <a:r>
              <a:rPr lang="en-US"/>
              <a:t>This slide compares the structure of the two formulas and concludes that, whatever formula is being used, the end result will be the same.</a:t>
            </a:r>
          </a:p>
        </p:txBody>
      </p:sp>
    </p:spTree>
    <p:extLst>
      <p:ext uri="{BB962C8B-B14F-4D97-AF65-F5344CB8AC3E}">
        <p14:creationId xmlns:p14="http://schemas.microsoft.com/office/powerpoint/2010/main" val="3381856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7F2048-22B3-43CF-B790-913A236A9A57}" type="slidenum">
              <a:rPr lang="en-US"/>
              <a:pPr/>
              <a:t>25</a:t>
            </a:fld>
            <a:endParaRPr lang="en-US"/>
          </a:p>
        </p:txBody>
      </p:sp>
      <p:sp>
        <p:nvSpPr>
          <p:cNvPr id="450562" name="Rectangle 2"/>
          <p:cNvSpPr>
            <a:spLocks noGrp="1" noRot="1" noChangeAspect="1" noChangeArrowheads="1" noTextEdit="1"/>
          </p:cNvSpPr>
          <p:nvPr>
            <p:ph type="sldImg"/>
          </p:nvPr>
        </p:nvSpPr>
        <p:spPr>
          <a:xfrm>
            <a:off x="1143000" y="685800"/>
            <a:ext cx="4572000" cy="3429000"/>
          </a:xfrm>
          <a:ln/>
        </p:spPr>
      </p:sp>
      <p:sp>
        <p:nvSpPr>
          <p:cNvPr id="450563" name="Rectangle 3"/>
          <p:cNvSpPr>
            <a:spLocks noGrp="1" noChangeArrowheads="1"/>
          </p:cNvSpPr>
          <p:nvPr>
            <p:ph type="body" idx="1"/>
          </p:nvPr>
        </p:nvSpPr>
        <p:spPr/>
        <p:txBody>
          <a:bodyPr/>
          <a:lstStyle/>
          <a:p>
            <a:pPr>
              <a:lnSpc>
                <a:spcPct val="80000"/>
              </a:lnSpc>
            </a:pPr>
            <a:r>
              <a:rPr lang="en-US"/>
              <a:t>Click1. Let’s first look at the bookkeeping. </a:t>
            </a:r>
          </a:p>
          <a:p>
            <a:pPr>
              <a:lnSpc>
                <a:spcPct val="80000"/>
              </a:lnSpc>
            </a:pPr>
            <a:r>
              <a:rPr lang="en-US"/>
              <a:t>Click2. In year 1, the company sells 5000. The variable costs for inputs cost 4300. The contribution was 700. Deducting fixed costs of 500 leaves a profit of 200.</a:t>
            </a:r>
          </a:p>
          <a:p>
            <a:pPr>
              <a:lnSpc>
                <a:spcPct val="80000"/>
              </a:lnSpc>
            </a:pPr>
            <a:r>
              <a:rPr lang="en-US"/>
              <a:t>Click3. In year 2, the company receives more orders for B (20 units) and for C (13 units). The profit goes up to 250. </a:t>
            </a:r>
          </a:p>
          <a:p>
            <a:pPr>
              <a:lnSpc>
                <a:spcPct val="80000"/>
              </a:lnSpc>
            </a:pPr>
            <a:r>
              <a:rPr lang="en-US"/>
              <a:t>Click4. That means an increase of 25%. The bookkeeper suggests to uncork the champagne! </a:t>
            </a:r>
            <a:r>
              <a:rPr lang="en-US" u="sng"/>
              <a:t>Question</a:t>
            </a:r>
            <a:r>
              <a:rPr lang="en-US"/>
              <a:t>: you join the bookkeeper in his celebrations?</a:t>
            </a:r>
          </a:p>
          <a:p>
            <a:pPr>
              <a:lnSpc>
                <a:spcPct val="80000"/>
              </a:lnSpc>
            </a:pPr>
            <a:r>
              <a:rPr lang="en-US"/>
              <a:t>Click5. Let’s now look what Cost Accounting does.</a:t>
            </a:r>
          </a:p>
          <a:p>
            <a:pPr>
              <a:lnSpc>
                <a:spcPct val="80000"/>
              </a:lnSpc>
            </a:pPr>
            <a:r>
              <a:rPr lang="en-US"/>
              <a:t>Click6. Same company, year 1. The cost accountant calculates the actual inputs used during production. Product B uses 160, while the sales price is only 150. The margin is -10! The more the company sells, the bigger the losses… </a:t>
            </a:r>
          </a:p>
          <a:p>
            <a:pPr>
              <a:lnSpc>
                <a:spcPct val="80000"/>
              </a:lnSpc>
            </a:pPr>
            <a:r>
              <a:rPr lang="en-US"/>
              <a:t>Click7. In year 2, the company, unable to change the price or the inputs utilization, decides to cancel the orders for B and produce only A and C. Result: profit increases to 450.</a:t>
            </a:r>
          </a:p>
          <a:p>
            <a:pPr>
              <a:lnSpc>
                <a:spcPct val="80000"/>
              </a:lnSpc>
            </a:pPr>
            <a:r>
              <a:rPr lang="en-US"/>
              <a:t>Click8. An increase of 125% compared to the year before. The champagne tasted real good that year. </a:t>
            </a:r>
            <a:r>
              <a:rPr lang="en-US" u="sng"/>
              <a:t>Question</a:t>
            </a:r>
            <a:r>
              <a:rPr lang="en-US"/>
              <a:t>: And what happened to the bookkeeper?</a:t>
            </a:r>
          </a:p>
          <a:p>
            <a:pPr>
              <a:lnSpc>
                <a:spcPct val="80000"/>
              </a:lnSpc>
            </a:pPr>
            <a:endParaRPr lang="en-US"/>
          </a:p>
          <a:p>
            <a:pPr>
              <a:lnSpc>
                <a:spcPct val="80000"/>
              </a:lnSpc>
            </a:pPr>
            <a:r>
              <a:rPr lang="en-US" u="sng"/>
              <a:t>Question</a:t>
            </a:r>
            <a:r>
              <a:rPr lang="en-US"/>
              <a:t>: why do you think the order for B increased by 100%? </a:t>
            </a:r>
            <a:r>
              <a:rPr lang="en-US" u="sng"/>
              <a:t>Answer</a:t>
            </a:r>
            <a:r>
              <a:rPr lang="en-US"/>
              <a:t>: product B was obviously too cheap, and that must have been why new orders came in fast.</a:t>
            </a:r>
          </a:p>
          <a:p>
            <a:pPr>
              <a:lnSpc>
                <a:spcPct val="80000"/>
              </a:lnSpc>
            </a:pPr>
            <a:endParaRPr lang="en-US"/>
          </a:p>
          <a:p>
            <a:pPr>
              <a:lnSpc>
                <a:spcPct val="80000"/>
              </a:lnSpc>
            </a:pPr>
            <a:r>
              <a:rPr lang="en-US"/>
              <a:t>In other words: the bookkeeping method (calculate only per period) conceals the losses of B by the profits from products A and C. The cost accounting method calculates the cost and margin </a:t>
            </a:r>
            <a:r>
              <a:rPr lang="en-US" b="1"/>
              <a:t>per unit</a:t>
            </a:r>
            <a:r>
              <a:rPr lang="en-US"/>
              <a:t> and reveals the loss of B. New sales orders can take this into consideration.</a:t>
            </a:r>
          </a:p>
          <a:p>
            <a:pPr>
              <a:lnSpc>
                <a:spcPct val="80000"/>
              </a:lnSpc>
            </a:pPr>
            <a:endParaRPr lang="en-US"/>
          </a:p>
          <a:p>
            <a:pPr>
              <a:lnSpc>
                <a:spcPct val="80000"/>
              </a:lnSpc>
            </a:pPr>
            <a:r>
              <a:rPr lang="en-US" u="sng"/>
              <a:t>Question</a:t>
            </a:r>
            <a:r>
              <a:rPr lang="en-US"/>
              <a:t>: can you give an example of a situation where the company accepts to take the losses in B?</a:t>
            </a:r>
          </a:p>
          <a:p>
            <a:pPr>
              <a:lnSpc>
                <a:spcPct val="80000"/>
              </a:lnSpc>
            </a:pPr>
            <a:endParaRPr lang="en-US"/>
          </a:p>
        </p:txBody>
      </p:sp>
    </p:spTree>
    <p:extLst>
      <p:ext uri="{BB962C8B-B14F-4D97-AF65-F5344CB8AC3E}">
        <p14:creationId xmlns:p14="http://schemas.microsoft.com/office/powerpoint/2010/main" val="214899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5ACD7-2E56-4014-B8BA-15E0B2211144}" type="slidenum">
              <a:rPr lang="en-US"/>
              <a:pPr/>
              <a:t>2</a:t>
            </a:fld>
            <a:endParaRPr lang="en-US"/>
          </a:p>
        </p:txBody>
      </p:sp>
      <p:sp>
        <p:nvSpPr>
          <p:cNvPr id="553986" name="Rectangle 2"/>
          <p:cNvSpPr>
            <a:spLocks noGrp="1" noRot="1" noChangeAspect="1" noChangeArrowheads="1" noTextEdit="1"/>
          </p:cNvSpPr>
          <p:nvPr>
            <p:ph type="sldImg"/>
          </p:nvPr>
        </p:nvSpPr>
        <p:spPr>
          <a:xfrm>
            <a:off x="1143000" y="685800"/>
            <a:ext cx="4572000" cy="3429000"/>
          </a:xfrm>
          <a:ln/>
        </p:spPr>
      </p:sp>
      <p:sp>
        <p:nvSpPr>
          <p:cNvPr id="553987" name="Rectangle 3"/>
          <p:cNvSpPr>
            <a:spLocks noGrp="1" noChangeArrowheads="1"/>
          </p:cNvSpPr>
          <p:nvPr>
            <p:ph type="body" idx="1"/>
          </p:nvPr>
        </p:nvSpPr>
        <p:spPr/>
        <p:txBody>
          <a:bodyPr/>
          <a:lstStyle/>
          <a:p>
            <a:r>
              <a:rPr lang="en-US" b="1"/>
              <a:t>CB1</a:t>
            </a:r>
            <a:r>
              <a:rPr lang="en-US"/>
              <a:t> calculates cost price, gross margin, contribution and break even of a single product. With 22 figures, to be entered in the spreadsheet boxes below, a complete picture is obtained of the profitability of a product. Scenarios and sensitivity analysis can be carried out by simply changing the figure in a box. The percentages can be used to </a:t>
            </a:r>
            <a:r>
              <a:rPr lang="en-US" b="1"/>
              <a:t>benchmarks</a:t>
            </a:r>
            <a:r>
              <a:rPr lang="en-US"/>
              <a:t> the cost price: are we cheaper, more expensive or average?</a:t>
            </a:r>
          </a:p>
          <a:p>
            <a:r>
              <a:rPr lang="en-US" b="1"/>
              <a:t>CB2</a:t>
            </a:r>
            <a:r>
              <a:rPr lang="en-US"/>
              <a:t> is a planning tool. It helps decisions to expand or shrink your portfolio of products. It contains multiple CB1 sheets: one sheet for each SKU. </a:t>
            </a:r>
          </a:p>
          <a:p>
            <a:r>
              <a:rPr lang="en-US" b="1"/>
              <a:t>CB3</a:t>
            </a:r>
            <a:r>
              <a:rPr lang="en-US"/>
              <a:t> is a monitoring tool. It helps management to track production cost for each SKU and every day. </a:t>
            </a:r>
          </a:p>
          <a:p>
            <a:r>
              <a:rPr lang="en-US" b="1"/>
              <a:t>CB4 </a:t>
            </a:r>
            <a:r>
              <a:rPr lang="en-US"/>
              <a:t>is an investment analysis tool. It creates the basic financial tables to make an investment decision and calculates if you can obtain a loan or not. CB 4 assumes that you know the cost price, gross margin and contribution of all your products. CB4 is the oldest Cigar Box and has been used over 12 year. Most of the pre-investment studies implemented by Global Facts were made with this instrument. The CB4 Cigar Box uses 7 tables which serve as input and output at the same time. </a:t>
            </a:r>
          </a:p>
          <a:p>
            <a:r>
              <a:rPr lang="en-US" b="1"/>
              <a:t>CB5</a:t>
            </a:r>
            <a:r>
              <a:rPr lang="en-US"/>
              <a:t> provides a simple, one spreadsheet solution to calculate prices and margins for a single product in a supply chain from producer to trader, exporter, importer, retailer. It also calculates who makes a profit and who does not earn enough to make a living. The system of Living Wage, used in the Fair Trade business, is used to compare earnings with the need of a person to make a living.</a:t>
            </a:r>
          </a:p>
          <a:p>
            <a:endParaRPr lang="en-US"/>
          </a:p>
          <a:p>
            <a:r>
              <a:rPr lang="en-US"/>
              <a:t>In all Cigar Boxes figures in BLUE are assumptions, figures in BLACK contain formulas and links and should not be edited, unless the user is skilled in excel.</a:t>
            </a:r>
          </a:p>
          <a:p>
            <a:endParaRPr lang="en-US"/>
          </a:p>
        </p:txBody>
      </p:sp>
    </p:spTree>
    <p:extLst>
      <p:ext uri="{BB962C8B-B14F-4D97-AF65-F5344CB8AC3E}">
        <p14:creationId xmlns:p14="http://schemas.microsoft.com/office/powerpoint/2010/main" val="2620612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27</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0460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1E9DA-6661-481A-93B9-0FE50F856AC6}" type="slidenum">
              <a:rPr lang="en-US"/>
              <a:pPr/>
              <a:t>28</a:t>
            </a:fld>
            <a:endParaRPr lang="en-US"/>
          </a:p>
        </p:txBody>
      </p:sp>
      <p:sp>
        <p:nvSpPr>
          <p:cNvPr id="538626" name="Rectangle 2"/>
          <p:cNvSpPr>
            <a:spLocks noGrp="1" noRot="1" noChangeAspect="1" noChangeArrowheads="1" noTextEdit="1"/>
          </p:cNvSpPr>
          <p:nvPr>
            <p:ph type="sldImg"/>
          </p:nvPr>
        </p:nvSpPr>
        <p:spPr>
          <a:xfrm>
            <a:off x="1143000" y="685800"/>
            <a:ext cx="4572000" cy="3429000"/>
          </a:xfrm>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4213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30</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80140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32</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6473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77F27-5057-40B2-ACE0-74D01F74B585}" type="slidenum">
              <a:rPr lang="en-US"/>
              <a:pPr/>
              <a:t>36</a:t>
            </a:fld>
            <a:endParaRPr lang="en-US"/>
          </a:p>
        </p:txBody>
      </p:sp>
      <p:sp>
        <p:nvSpPr>
          <p:cNvPr id="18434" name="Rectangle 2"/>
          <p:cNvSpPr>
            <a:spLocks noGrp="1" noRot="1" noChangeAspect="1" noChangeArrowheads="1" noTextEdit="1"/>
          </p:cNvSpPr>
          <p:nvPr>
            <p:ph type="sldImg"/>
          </p:nvPr>
        </p:nvSpPr>
        <p:spPr>
          <a:xfrm>
            <a:off x="1143000" y="685800"/>
            <a:ext cx="4572000" cy="3429000"/>
          </a:xfrm>
          <a:ln/>
        </p:spPr>
      </p:sp>
      <p:sp>
        <p:nvSpPr>
          <p:cNvPr id="18435" name="Rectangle 3"/>
          <p:cNvSpPr>
            <a:spLocks noGrp="1" noChangeArrowheads="1"/>
          </p:cNvSpPr>
          <p:nvPr>
            <p:ph type="body" idx="1"/>
          </p:nvPr>
        </p:nvSpPr>
        <p:spPr/>
        <p:txBody>
          <a:bodyPr/>
          <a:lstStyle/>
          <a:p>
            <a:pPr marL="228600" indent="-228600"/>
            <a:r>
              <a:rPr lang="en-US"/>
              <a:t>Dear Teacher and Student,</a:t>
            </a:r>
          </a:p>
          <a:p>
            <a:pPr marL="228600" indent="-228600"/>
            <a:endParaRPr lang="en-US"/>
          </a:p>
          <a:p>
            <a:pPr marL="228600" indent="-228600"/>
            <a:r>
              <a:rPr lang="en-US"/>
              <a:t>This PowerPoint has a HANDOUT. Teachers are suggested to follow the guidelines provided as exactly as possible. I suggest to use five simple rules:</a:t>
            </a:r>
          </a:p>
          <a:p>
            <a:pPr marL="228600" indent="-228600"/>
            <a:endParaRPr lang="en-US"/>
          </a:p>
          <a:p>
            <a:pPr marL="685800" lvl="1" indent="-228600">
              <a:buFontTx/>
              <a:buAutoNum type="arabicPeriod"/>
            </a:pPr>
            <a:r>
              <a:rPr lang="en-US" u="sng"/>
              <a:t>Questions are underlined</a:t>
            </a:r>
            <a:r>
              <a:rPr lang="en-US"/>
              <a:t>. Take time to wait for an answer. </a:t>
            </a:r>
            <a:r>
              <a:rPr lang="en-US" b="1"/>
              <a:t>Get</a:t>
            </a:r>
            <a:r>
              <a:rPr lang="en-US"/>
              <a:t> </a:t>
            </a:r>
            <a:r>
              <a:rPr lang="en-US" b="1"/>
              <a:t>everybody’s involvement</a:t>
            </a:r>
            <a:r>
              <a:rPr lang="en-US"/>
              <a:t>. Don’t try to save time by allowing Mrs WiseGirl, or Mr WiseGuy to quickly give all the answers. Probe other students as well.</a:t>
            </a:r>
          </a:p>
          <a:p>
            <a:pPr marL="685800" lvl="1" indent="-228600">
              <a:buFontTx/>
              <a:buAutoNum type="arabicPeriod"/>
            </a:pPr>
            <a:r>
              <a:rPr lang="en-US"/>
              <a:t>Suggestions to </a:t>
            </a:r>
            <a:r>
              <a:rPr lang="en-US" b="1" i="1"/>
              <a:t>write on the whiteboard</a:t>
            </a:r>
            <a:r>
              <a:rPr lang="en-US"/>
              <a:t> (or blackboard, whatever is available) are </a:t>
            </a:r>
            <a:r>
              <a:rPr lang="en-US" b="1" i="1"/>
              <a:t>bold italic. </a:t>
            </a:r>
            <a:r>
              <a:rPr lang="en-US"/>
              <a:t>Use your own experience to expand.</a:t>
            </a:r>
          </a:p>
          <a:p>
            <a:pPr marL="685800" lvl="1" indent="-228600">
              <a:buFontTx/>
              <a:buAutoNum type="arabicPeriod"/>
            </a:pPr>
            <a:r>
              <a:rPr lang="en-US"/>
              <a:t>Don’t skip questions/answers/exercises. Don’t click before it is indicated. </a:t>
            </a:r>
          </a:p>
          <a:p>
            <a:pPr marL="685800" lvl="1" indent="-228600">
              <a:buFontTx/>
              <a:buAutoNum type="arabicPeriod"/>
            </a:pPr>
            <a:r>
              <a:rPr lang="en-US"/>
              <a:t>Some exercises and slides are OPTIONAL. In the interest of time they may be skipped, or given to be reviewed at home.</a:t>
            </a:r>
          </a:p>
          <a:p>
            <a:pPr marL="228600" indent="-228600"/>
            <a:endParaRPr lang="en-US"/>
          </a:p>
          <a:p>
            <a:pPr marL="228600" indent="-228600"/>
            <a:r>
              <a:rPr lang="en-US"/>
              <a:t>Your feedback is welcome.</a:t>
            </a:r>
          </a:p>
        </p:txBody>
      </p:sp>
    </p:spTree>
    <p:extLst>
      <p:ext uri="{BB962C8B-B14F-4D97-AF65-F5344CB8AC3E}">
        <p14:creationId xmlns:p14="http://schemas.microsoft.com/office/powerpoint/2010/main" val="148199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326B9-D745-4F1F-B8ED-1DE08C73EF9F}" type="slidenum">
              <a:rPr lang="en-US"/>
              <a:pPr/>
              <a:t>5</a:t>
            </a:fld>
            <a:endParaRPr lang="en-US"/>
          </a:p>
        </p:txBody>
      </p:sp>
      <p:sp>
        <p:nvSpPr>
          <p:cNvPr id="269314" name="Rectangle 2"/>
          <p:cNvSpPr>
            <a:spLocks noGrp="1" noRot="1" noChangeAspect="1" noChangeArrowheads="1" noTextEdit="1"/>
          </p:cNvSpPr>
          <p:nvPr>
            <p:ph type="sldImg"/>
          </p:nvPr>
        </p:nvSpPr>
        <p:spPr>
          <a:xfrm>
            <a:off x="1143000" y="685800"/>
            <a:ext cx="4572000" cy="34290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705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A2E77-2F3E-44BD-A55D-155D9527B052}" type="slidenum">
              <a:rPr lang="en-US"/>
              <a:pPr/>
              <a:t>6</a:t>
            </a:fld>
            <a:endParaRPr lang="en-US"/>
          </a:p>
        </p:txBody>
      </p:sp>
      <p:sp>
        <p:nvSpPr>
          <p:cNvPr id="438274" name="Rectangle 2"/>
          <p:cNvSpPr>
            <a:spLocks noGrp="1" noRot="1" noChangeAspect="1" noChangeArrowheads="1" noTextEdit="1"/>
          </p:cNvSpPr>
          <p:nvPr>
            <p:ph type="sldImg"/>
          </p:nvPr>
        </p:nvSpPr>
        <p:spPr>
          <a:xfrm>
            <a:off x="1143000" y="685800"/>
            <a:ext cx="4572000" cy="3429000"/>
          </a:xfrm>
          <a:ln/>
        </p:spPr>
      </p:sp>
      <p:sp>
        <p:nvSpPr>
          <p:cNvPr id="438275" name="Rectangle 3"/>
          <p:cNvSpPr>
            <a:spLocks noGrp="1" noChangeArrowheads="1"/>
          </p:cNvSpPr>
          <p:nvPr>
            <p:ph type="body" idx="1"/>
          </p:nvPr>
        </p:nvSpPr>
        <p:spPr/>
        <p:txBody>
          <a:bodyPr/>
          <a:lstStyle/>
          <a:p>
            <a:r>
              <a:rPr lang="en-US"/>
              <a:t>The egg is a company. </a:t>
            </a:r>
          </a:p>
          <a:p>
            <a:r>
              <a:rPr lang="en-US"/>
              <a:t>Click1. It produces a profit or a loss. </a:t>
            </a:r>
          </a:p>
          <a:p>
            <a:r>
              <a:rPr lang="en-US"/>
              <a:t>Click2. </a:t>
            </a:r>
            <a:r>
              <a:rPr lang="en-US" u="sng"/>
              <a:t>Question</a:t>
            </a:r>
            <a:r>
              <a:rPr lang="en-US"/>
              <a:t>: What makes profits to go UP? After answers, </a:t>
            </a:r>
          </a:p>
          <a:p>
            <a:r>
              <a:rPr lang="en-US"/>
              <a:t>Click3. Revenues. </a:t>
            </a:r>
          </a:p>
          <a:p>
            <a:r>
              <a:rPr lang="en-US"/>
              <a:t>Click4. </a:t>
            </a:r>
            <a:r>
              <a:rPr lang="en-US" u="sng"/>
              <a:t>Question</a:t>
            </a:r>
            <a:r>
              <a:rPr lang="en-US"/>
              <a:t>: What makes losses to go DOWN? After answers,</a:t>
            </a:r>
          </a:p>
          <a:p>
            <a:r>
              <a:rPr lang="en-US"/>
              <a:t>Click5. Reduction of costs. </a:t>
            </a:r>
          </a:p>
          <a:p>
            <a:r>
              <a:rPr lang="en-US"/>
              <a:t>Click6. So, profit is revenues </a:t>
            </a:r>
          </a:p>
          <a:p>
            <a:r>
              <a:rPr lang="en-US"/>
              <a:t>Click7. minus</a:t>
            </a:r>
          </a:p>
          <a:p>
            <a:r>
              <a:rPr lang="en-US"/>
              <a:t>Click8. costs. </a:t>
            </a:r>
          </a:p>
          <a:p>
            <a:r>
              <a:rPr lang="en-US"/>
              <a:t>Click9. Revenue is a multiplication. </a:t>
            </a:r>
            <a:r>
              <a:rPr lang="en-US" u="sng"/>
              <a:t>Question</a:t>
            </a:r>
            <a:r>
              <a:rPr lang="en-US"/>
              <a:t>: what multiplied by what? After answers, </a:t>
            </a:r>
          </a:p>
          <a:p>
            <a:r>
              <a:rPr lang="en-US"/>
              <a:t>Click10. Price, ok. </a:t>
            </a:r>
            <a:r>
              <a:rPr lang="en-US" u="sng"/>
              <a:t>Question</a:t>
            </a:r>
            <a:r>
              <a:rPr lang="en-US"/>
              <a:t>: Price is a function of what? What influences the price? After answers, </a:t>
            </a:r>
          </a:p>
          <a:p>
            <a:r>
              <a:rPr lang="en-US"/>
              <a:t>Click11. So, price is mainly influenced by demand and supply and by quality. There are also other factors of course. </a:t>
            </a:r>
            <a:r>
              <a:rPr lang="en-US" u="sng"/>
              <a:t>Question</a:t>
            </a:r>
            <a:r>
              <a:rPr lang="en-US"/>
              <a:t>: revenues is price multiplied by what? After answers, </a:t>
            </a:r>
          </a:p>
          <a:p>
            <a:r>
              <a:rPr lang="en-US"/>
              <a:t>Click12. Quantity, volume, ok. </a:t>
            </a:r>
            <a:r>
              <a:rPr lang="en-US" u="sng"/>
              <a:t>Question</a:t>
            </a:r>
            <a:r>
              <a:rPr lang="en-US"/>
              <a:t>: what influences the quantity you can sell? After answers, </a:t>
            </a:r>
          </a:p>
          <a:p>
            <a:r>
              <a:rPr lang="en-US"/>
              <a:t>Click13. So, the quantity you can sell of a certain product is mostly influenced by its price and quality, but also by market access, i.e. through which market channels (shops, traders, internet) can you reach your customers. Again, other factors maybe important too.</a:t>
            </a:r>
          </a:p>
          <a:p>
            <a:r>
              <a:rPr lang="en-US"/>
              <a:t>Click14. Now it becomes a little more difficult. Costs are the sum of two components. </a:t>
            </a:r>
            <a:r>
              <a:rPr lang="en-US" u="sng"/>
              <a:t>Question</a:t>
            </a:r>
            <a:r>
              <a:rPr lang="en-US"/>
              <a:t>: costs is what summed up by what? After answers, </a:t>
            </a:r>
          </a:p>
          <a:p>
            <a:r>
              <a:rPr lang="en-US" b="1" i="1"/>
              <a:t>Write on the white board</a:t>
            </a:r>
            <a:r>
              <a:rPr lang="en-US" b="1"/>
              <a:t>:</a:t>
            </a:r>
            <a:r>
              <a:rPr lang="en-US"/>
              <a:t> VC = variable cost, FC = fixed costs. Explain: VC must vary with the quantity produced. No production, no cost. FC does not vary with the quantity produced, they are fixed per month, per year. </a:t>
            </a:r>
          </a:p>
          <a:p>
            <a:r>
              <a:rPr lang="en-US"/>
              <a:t>Click15. Let’s first look at VC, variable costs. </a:t>
            </a:r>
            <a:r>
              <a:rPr lang="en-US" u="sng"/>
              <a:t>Question</a:t>
            </a:r>
            <a:r>
              <a:rPr lang="en-US"/>
              <a:t>: which VCs can you think of when producing a 1-liter bottle of water? After answers.</a:t>
            </a:r>
          </a:p>
          <a:p>
            <a:r>
              <a:rPr lang="en-US"/>
              <a:t>Click16. </a:t>
            </a:r>
            <a:r>
              <a:rPr lang="en-US" b="1" i="1"/>
              <a:t>Write on the white board</a:t>
            </a:r>
            <a:r>
              <a:rPr lang="en-US" b="1"/>
              <a:t>:</a:t>
            </a:r>
            <a:r>
              <a:rPr lang="en-US"/>
              <a:t> Variable costs are the sum of: VC1 – raw materials and ingredients (the inputs), VC2 – processing cost like casual labor, energy, fuel (needed for converting inputs into outputs), and VC3 – primary and secondary packaging. </a:t>
            </a:r>
          </a:p>
          <a:p>
            <a:r>
              <a:rPr lang="en-US"/>
              <a:t>Further explain: variable cost are expressed per unit, like the price, e.g. in $/kg. Therefore, VC must be multiplied by the quantity produced to find the total variable costs. </a:t>
            </a:r>
          </a:p>
          <a:p>
            <a:r>
              <a:rPr lang="en-US"/>
              <a:t>Click17. Let’s now look at fixed costs. </a:t>
            </a:r>
            <a:r>
              <a:rPr lang="en-US" u="sng"/>
              <a:t>Question</a:t>
            </a:r>
            <a:r>
              <a:rPr lang="en-US"/>
              <a:t>: what types of fixed costs can you think of when, again, producing bottles of water? After answers, </a:t>
            </a:r>
          </a:p>
          <a:p>
            <a:r>
              <a:rPr lang="en-US"/>
              <a:t>Click18. </a:t>
            </a:r>
            <a:r>
              <a:rPr lang="en-US" b="1" i="1"/>
              <a:t>Write on the white board</a:t>
            </a:r>
            <a:r>
              <a:rPr lang="en-US" b="1"/>
              <a:t>:</a:t>
            </a:r>
            <a:r>
              <a:rPr lang="en-US"/>
              <a:t> Fixed costs are the sum of: FC1 – depreciation, FC2 – interest and FC3 – overheads. </a:t>
            </a:r>
          </a:p>
          <a:p>
            <a:r>
              <a:rPr lang="en-US"/>
              <a:t>Click19. </a:t>
            </a:r>
            <a:r>
              <a:rPr lang="en-US" u="sng"/>
              <a:t>Question</a:t>
            </a:r>
            <a:r>
              <a:rPr lang="en-US"/>
              <a:t>: finally, what lastly influences the profit? After answers, </a:t>
            </a:r>
          </a:p>
          <a:p>
            <a:r>
              <a:rPr lang="en-US"/>
              <a:t>Click20. Yes, taxes. </a:t>
            </a:r>
            <a:r>
              <a:rPr lang="en-US" u="sng"/>
              <a:t>Question</a:t>
            </a:r>
            <a:r>
              <a:rPr lang="en-US"/>
              <a:t>: what influences the amount of taxes to be paid? After answers, </a:t>
            </a:r>
          </a:p>
          <a:p>
            <a:r>
              <a:rPr lang="en-US"/>
              <a:t>Click21. Creative bookkeeping and connections!</a:t>
            </a:r>
          </a:p>
        </p:txBody>
      </p:sp>
    </p:spTree>
    <p:extLst>
      <p:ext uri="{BB962C8B-B14F-4D97-AF65-F5344CB8AC3E}">
        <p14:creationId xmlns:p14="http://schemas.microsoft.com/office/powerpoint/2010/main" val="1826413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65645-ADD3-4A35-90A6-AE088C2A4BD8}" type="slidenum">
              <a:rPr lang="en-US"/>
              <a:pPr/>
              <a:t>7</a:t>
            </a:fld>
            <a:endParaRPr lang="en-US"/>
          </a:p>
        </p:txBody>
      </p:sp>
      <p:sp>
        <p:nvSpPr>
          <p:cNvPr id="270338" name="Rectangle 2"/>
          <p:cNvSpPr>
            <a:spLocks noGrp="1" noRot="1" noChangeAspect="1" noChangeArrowheads="1" noTextEdit="1"/>
          </p:cNvSpPr>
          <p:nvPr>
            <p:ph type="sldImg"/>
          </p:nvPr>
        </p:nvSpPr>
        <p:spPr>
          <a:xfrm>
            <a:off x="1143000" y="685800"/>
            <a:ext cx="4572000" cy="3429000"/>
          </a:xfrm>
          <a:ln/>
        </p:spPr>
      </p:sp>
      <p:sp>
        <p:nvSpPr>
          <p:cNvPr id="270339" name="Rectangle 3"/>
          <p:cNvSpPr>
            <a:spLocks noGrp="1" noChangeArrowheads="1"/>
          </p:cNvSpPr>
          <p:nvPr>
            <p:ph type="body" idx="1"/>
          </p:nvPr>
        </p:nvSpPr>
        <p:spPr/>
        <p:txBody>
          <a:bodyPr/>
          <a:lstStyle/>
          <a:p>
            <a:r>
              <a:rPr lang="en-US"/>
              <a:t>Click1. </a:t>
            </a:r>
            <a:r>
              <a:rPr lang="en-US" u="sng"/>
              <a:t>Question</a:t>
            </a:r>
            <a:r>
              <a:rPr lang="en-US"/>
              <a:t>: there are only five parameters that you need to calculate profit. Can you list them? </a:t>
            </a:r>
            <a:r>
              <a:rPr lang="en-US" b="1" i="1"/>
              <a:t>Write CORRECT answers on the whiteboard. </a:t>
            </a:r>
            <a:r>
              <a:rPr lang="en-US"/>
              <a:t>After answers are exhausted:</a:t>
            </a:r>
          </a:p>
          <a:p>
            <a:r>
              <a:rPr lang="en-US"/>
              <a:t>Click2-3. Explain that both P (price) and VC (variable cost) are always expressed</a:t>
            </a:r>
            <a:r>
              <a:rPr lang="en-US" b="1"/>
              <a:t> per unit</a:t>
            </a:r>
            <a:r>
              <a:rPr lang="en-US"/>
              <a:t>. Provide examples from your own experience: price of bread per loaf, price of maize per bag, price of sugar per kg. VC of a bottle of water, per bottle; VC of a leather bag, per bag; etc.</a:t>
            </a:r>
          </a:p>
          <a:p>
            <a:r>
              <a:rPr lang="en-US"/>
              <a:t>Click4. Explain that it is international convention to write q in small letters, as opposed to the others, which are written in CAPITAL LETTERS (you can’t help it either!). Provide examples, such as: number of bags sold per month; quantity of dolls produced per day; etc.</a:t>
            </a:r>
          </a:p>
          <a:p>
            <a:r>
              <a:rPr lang="en-US"/>
              <a:t>Click5. Stress that FC is always expressed </a:t>
            </a:r>
            <a:r>
              <a:rPr lang="en-US" b="1"/>
              <a:t>per period</a:t>
            </a:r>
            <a:r>
              <a:rPr lang="en-US"/>
              <a:t>. Provide examples, such as: rent per week, salaries per month; marketing cost per quarter; taxes per year. etc. </a:t>
            </a:r>
          </a:p>
          <a:p>
            <a:r>
              <a:rPr lang="en-US"/>
              <a:t>Click6. Explain that T refers </a:t>
            </a:r>
            <a:r>
              <a:rPr lang="en-US" b="1"/>
              <a:t>only</a:t>
            </a:r>
            <a:r>
              <a:rPr lang="en-US"/>
              <a:t> to profit tax, it is expressed as a % of the profit. Other taxes, like land tax, road tax, social taxes are included in the fixed costs.</a:t>
            </a:r>
          </a:p>
          <a:p>
            <a:r>
              <a:rPr lang="en-US"/>
              <a:t>Click7. Explain that it is not possible to work with a quantity per month, while using the fixed costs per year.</a:t>
            </a:r>
          </a:p>
          <a:p>
            <a:r>
              <a:rPr lang="en-US"/>
              <a:t>Click8. Explain that the entrepreneurs cannot influence Taxes and therefore these are not considered in the rest of this lecture. Fiscal specialist can help better.</a:t>
            </a:r>
          </a:p>
        </p:txBody>
      </p:sp>
    </p:spTree>
    <p:extLst>
      <p:ext uri="{BB962C8B-B14F-4D97-AF65-F5344CB8AC3E}">
        <p14:creationId xmlns:p14="http://schemas.microsoft.com/office/powerpoint/2010/main" val="1237706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919795-220E-42EB-A9E6-6463576332E7}" type="slidenum">
              <a:rPr lang="en-US"/>
              <a:pPr/>
              <a:t>8</a:t>
            </a:fld>
            <a:endParaRPr lang="en-US"/>
          </a:p>
        </p:txBody>
      </p:sp>
      <p:sp>
        <p:nvSpPr>
          <p:cNvPr id="277506" name="Rectangle 2"/>
          <p:cNvSpPr>
            <a:spLocks noGrp="1" noRot="1" noChangeAspect="1" noChangeArrowheads="1" noTextEdit="1"/>
          </p:cNvSpPr>
          <p:nvPr>
            <p:ph type="sldImg"/>
          </p:nvPr>
        </p:nvSpPr>
        <p:spPr>
          <a:xfrm>
            <a:off x="1143000" y="685800"/>
            <a:ext cx="4572000" cy="3429000"/>
          </a:xfrm>
          <a:ln/>
        </p:spPr>
      </p:sp>
      <p:sp>
        <p:nvSpPr>
          <p:cNvPr id="277507" name="Rectangle 3"/>
          <p:cNvSpPr>
            <a:spLocks noGrp="1" noChangeArrowheads="1"/>
          </p:cNvSpPr>
          <p:nvPr>
            <p:ph type="body" idx="1"/>
          </p:nvPr>
        </p:nvSpPr>
        <p:spPr/>
        <p:txBody>
          <a:bodyPr/>
          <a:lstStyle/>
          <a:p>
            <a:r>
              <a:rPr lang="en-US"/>
              <a:t>Click1. but, with many components.</a:t>
            </a:r>
          </a:p>
          <a:p>
            <a:r>
              <a:rPr lang="en-US"/>
              <a:t>Click2. First let’s look at the price of a product. When invoiced, a price must always state the INCO-term and the place.</a:t>
            </a:r>
          </a:p>
          <a:p>
            <a:r>
              <a:rPr lang="en-US" b="1" i="1"/>
              <a:t>Write on whiteboard</a:t>
            </a:r>
            <a:r>
              <a:rPr lang="en-US"/>
              <a:t>. “The price is $18 CIF Rotterdam”. </a:t>
            </a:r>
            <a:r>
              <a:rPr lang="en-US" u="sng"/>
              <a:t>Question</a:t>
            </a:r>
            <a:r>
              <a:rPr lang="en-US"/>
              <a:t>: what does this mean? After answers:</a:t>
            </a:r>
          </a:p>
          <a:p>
            <a:r>
              <a:rPr lang="en-US"/>
              <a:t>Click3. The delivery terms are called INCO-terms, they are standardized by the International Chamber of Commerce. In profit calculations, we work only with EXW, the Ex Works price. This is the net price we receive to pay the goods from the factory. All delivery costs, transport, port handling, insurance, commissions have to be subtracted from the invoiced price to arrive at the Ex Works price.</a:t>
            </a:r>
          </a:p>
          <a:p>
            <a:r>
              <a:rPr lang="en-US"/>
              <a:t>I suggest, in the interest of time, </a:t>
            </a:r>
            <a:r>
              <a:rPr lang="en-US" b="1"/>
              <a:t>not to elaborate</a:t>
            </a:r>
            <a:r>
              <a:rPr lang="en-US"/>
              <a:t> this point. You can refer to the other ACCESS! Module dealing with INCO-terms.</a:t>
            </a:r>
          </a:p>
          <a:p>
            <a:endParaRPr lang="en-US"/>
          </a:p>
        </p:txBody>
      </p:sp>
    </p:spTree>
    <p:extLst>
      <p:ext uri="{BB962C8B-B14F-4D97-AF65-F5344CB8AC3E}">
        <p14:creationId xmlns:p14="http://schemas.microsoft.com/office/powerpoint/2010/main" val="919010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4890D-8871-44F7-B05E-D8169A1E3E9E}" type="slidenum">
              <a:rPr lang="en-US"/>
              <a:pPr/>
              <a:t>9</a:t>
            </a:fld>
            <a:endParaRPr lang="en-US"/>
          </a:p>
        </p:txBody>
      </p:sp>
      <p:sp>
        <p:nvSpPr>
          <p:cNvPr id="278530" name="Rectangle 2"/>
          <p:cNvSpPr>
            <a:spLocks noGrp="1" noRot="1" noChangeAspect="1" noChangeArrowheads="1" noTextEdit="1"/>
          </p:cNvSpPr>
          <p:nvPr>
            <p:ph type="sldImg"/>
          </p:nvPr>
        </p:nvSpPr>
        <p:spPr>
          <a:xfrm>
            <a:off x="1143000" y="685800"/>
            <a:ext cx="4572000" cy="3429000"/>
          </a:xfrm>
          <a:ln/>
        </p:spPr>
      </p:sp>
      <p:sp>
        <p:nvSpPr>
          <p:cNvPr id="278531" name="Rectangle 3"/>
          <p:cNvSpPr>
            <a:spLocks noGrp="1" noChangeArrowheads="1"/>
          </p:cNvSpPr>
          <p:nvPr>
            <p:ph type="body" idx="1"/>
          </p:nvPr>
        </p:nvSpPr>
        <p:spPr/>
        <p:txBody>
          <a:bodyPr/>
          <a:lstStyle/>
          <a:p>
            <a:r>
              <a:rPr lang="en-US"/>
              <a:t>Click1. Variable costs have three components. </a:t>
            </a:r>
          </a:p>
          <a:p>
            <a:r>
              <a:rPr lang="en-US"/>
              <a:t>Click2. Read aloud all three categories. How these are calculated is explained in Part 3.</a:t>
            </a:r>
          </a:p>
          <a:p>
            <a:r>
              <a:rPr lang="en-US"/>
              <a:t>Click5. The real challenge of profit calculation is to obtain correct information.</a:t>
            </a:r>
          </a:p>
          <a:p>
            <a:endParaRPr lang="en-US"/>
          </a:p>
          <a:p>
            <a:endParaRPr lang="en-US"/>
          </a:p>
        </p:txBody>
      </p:sp>
    </p:spTree>
    <p:extLst>
      <p:ext uri="{BB962C8B-B14F-4D97-AF65-F5344CB8AC3E}">
        <p14:creationId xmlns:p14="http://schemas.microsoft.com/office/powerpoint/2010/main" val="353621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F940A-C4D6-4876-BDBE-6DCCF96203B1}" type="slidenum">
              <a:rPr lang="en-US"/>
              <a:pPr/>
              <a:t>10</a:t>
            </a:fld>
            <a:endParaRPr lang="en-US"/>
          </a:p>
        </p:txBody>
      </p:sp>
      <p:sp>
        <p:nvSpPr>
          <p:cNvPr id="279554" name="Rectangle 2"/>
          <p:cNvSpPr>
            <a:spLocks noGrp="1" noRot="1" noChangeAspect="1" noChangeArrowheads="1" noTextEdit="1"/>
          </p:cNvSpPr>
          <p:nvPr>
            <p:ph type="sldImg"/>
          </p:nvPr>
        </p:nvSpPr>
        <p:spPr>
          <a:xfrm>
            <a:off x="1143000" y="685800"/>
            <a:ext cx="4572000" cy="3429000"/>
          </a:xfrm>
          <a:ln/>
        </p:spPr>
      </p:sp>
      <p:sp>
        <p:nvSpPr>
          <p:cNvPr id="279555" name="Rectangle 3"/>
          <p:cNvSpPr>
            <a:spLocks noGrp="1" noChangeArrowheads="1"/>
          </p:cNvSpPr>
          <p:nvPr>
            <p:ph type="body" idx="1"/>
          </p:nvPr>
        </p:nvSpPr>
        <p:spPr/>
        <p:txBody>
          <a:bodyPr/>
          <a:lstStyle/>
          <a:p>
            <a:r>
              <a:rPr lang="en-US"/>
              <a:t>Click1. q (we always small letter, unlike the other symbols which are in CAPITAL LETTERS). q= the actual quantity sold in a certain period (not the quantity produced!). Usually per year.</a:t>
            </a:r>
          </a:p>
          <a:p>
            <a:r>
              <a:rPr lang="en-US"/>
              <a:t>Click2. q CAP is a reference figure: how much can we maximally produce (and thus sell) per year? </a:t>
            </a:r>
            <a:r>
              <a:rPr lang="en-US" u="sng"/>
              <a:t>Question</a:t>
            </a:r>
            <a:r>
              <a:rPr lang="en-US"/>
              <a:t>: who knows the formula for calculating the maximum capacity. After answers:</a:t>
            </a:r>
          </a:p>
          <a:p>
            <a:r>
              <a:rPr lang="en-US"/>
              <a:t>Click3. read the formula aloud.</a:t>
            </a:r>
          </a:p>
          <a:p>
            <a:r>
              <a:rPr lang="en-US"/>
              <a:t>Click4. This is an example. (If you wish, you can make more examples on the whiteboard). When ready:</a:t>
            </a:r>
          </a:p>
          <a:p>
            <a:r>
              <a:rPr lang="en-US"/>
              <a:t>Click5. q BE is the break-even quantity sold, that is: the quantity where the profit is zero. </a:t>
            </a:r>
          </a:p>
        </p:txBody>
      </p:sp>
    </p:spTree>
    <p:extLst>
      <p:ext uri="{BB962C8B-B14F-4D97-AF65-F5344CB8AC3E}">
        <p14:creationId xmlns:p14="http://schemas.microsoft.com/office/powerpoint/2010/main" val="386831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1C50C-48BA-4A8C-8EBA-43C56727E9E8}" type="slidenum">
              <a:rPr lang="en-US"/>
              <a:pPr/>
              <a:t>11</a:t>
            </a:fld>
            <a:endParaRPr lang="en-US"/>
          </a:p>
        </p:txBody>
      </p:sp>
      <p:sp>
        <p:nvSpPr>
          <p:cNvPr id="546818" name="Rectangle 2"/>
          <p:cNvSpPr>
            <a:spLocks noGrp="1" noRot="1" noChangeAspect="1" noChangeArrowheads="1" noTextEdit="1"/>
          </p:cNvSpPr>
          <p:nvPr>
            <p:ph type="sldImg"/>
          </p:nvPr>
        </p:nvSpPr>
        <p:spPr>
          <a:xfrm>
            <a:off x="1143000" y="685800"/>
            <a:ext cx="4572000" cy="3429000"/>
          </a:xfrm>
          <a:ln/>
        </p:spPr>
      </p:sp>
      <p:sp>
        <p:nvSpPr>
          <p:cNvPr id="546819" name="Rectangle 3"/>
          <p:cNvSpPr>
            <a:spLocks noGrp="1" noChangeArrowheads="1"/>
          </p:cNvSpPr>
          <p:nvPr>
            <p:ph type="body" idx="1"/>
          </p:nvPr>
        </p:nvSpPr>
        <p:spPr/>
        <p:txBody>
          <a:bodyPr/>
          <a:lstStyle/>
          <a:p>
            <a:r>
              <a:rPr lang="en-US"/>
              <a:t>Click1. Fixed costs also have three components. </a:t>
            </a:r>
          </a:p>
          <a:p>
            <a:r>
              <a:rPr lang="en-US"/>
              <a:t>Click2. Read aloud all three categories. How these are calculated is explained in Part 3.</a:t>
            </a:r>
          </a:p>
          <a:p>
            <a:r>
              <a:rPr lang="en-US"/>
              <a:t>Click5. The real challenge of profit calculation is to obtain correct information.</a:t>
            </a:r>
          </a:p>
          <a:p>
            <a:endParaRPr lang="en-US"/>
          </a:p>
        </p:txBody>
      </p:sp>
    </p:spTree>
    <p:extLst>
      <p:ext uri="{BB962C8B-B14F-4D97-AF65-F5344CB8AC3E}">
        <p14:creationId xmlns:p14="http://schemas.microsoft.com/office/powerpoint/2010/main" val="2045907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4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nl-NL"/>
          </a:p>
        </p:txBody>
      </p:sp>
      <p:sp>
        <p:nvSpPr>
          <p:cNvPr id="6144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144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61445" name="Rectangle 5"/>
          <p:cNvSpPr>
            <a:spLocks noGrp="1" noChangeArrowheads="1"/>
          </p:cNvSpPr>
          <p:nvPr>
            <p:ph type="dt" sz="half" idx="2"/>
          </p:nvPr>
        </p:nvSpPr>
        <p:spPr/>
        <p:txBody>
          <a:bodyPr/>
          <a:lstStyle>
            <a:lvl1pPr>
              <a:defRPr/>
            </a:lvl1pPr>
          </a:lstStyle>
          <a:p>
            <a:endParaRPr lang="en-US" altLang="en-US"/>
          </a:p>
        </p:txBody>
      </p:sp>
      <p:sp>
        <p:nvSpPr>
          <p:cNvPr id="61446" name="Rectangle 6"/>
          <p:cNvSpPr>
            <a:spLocks noGrp="1" noChangeArrowheads="1"/>
          </p:cNvSpPr>
          <p:nvPr>
            <p:ph type="ftr" sz="quarter" idx="3"/>
          </p:nvPr>
        </p:nvSpPr>
        <p:spPr/>
        <p:txBody>
          <a:bodyPr/>
          <a:lstStyle>
            <a:lvl1pPr>
              <a:defRPr/>
            </a:lvl1pPr>
          </a:lstStyle>
          <a:p>
            <a:endParaRPr lang="en-US" altLang="en-US"/>
          </a:p>
        </p:txBody>
      </p:sp>
      <p:sp>
        <p:nvSpPr>
          <p:cNvPr id="61447" name="Rectangle 7"/>
          <p:cNvSpPr>
            <a:spLocks noGrp="1" noChangeArrowheads="1"/>
          </p:cNvSpPr>
          <p:nvPr>
            <p:ph type="sldNum" sz="quarter" idx="4"/>
          </p:nvPr>
        </p:nvSpPr>
        <p:spPr/>
        <p:txBody>
          <a:bodyPr/>
          <a:lstStyle>
            <a:lvl1pPr>
              <a:defRPr/>
            </a:lvl1pPr>
          </a:lstStyle>
          <a:p>
            <a:fld id="{CCCB8705-9E63-42B7-850F-3A7C0539276A}" type="slidenum">
              <a:rPr lang="en-US" altLang="en-US"/>
              <a:pPr/>
              <a:t>‹#›</a:t>
            </a:fld>
            <a:endParaRPr lang="en-US" altLang="en-US"/>
          </a:p>
        </p:txBody>
      </p:sp>
      <p:sp>
        <p:nvSpPr>
          <p:cNvPr id="6148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nl-NL"/>
          </a:p>
        </p:txBody>
      </p:sp>
      <p:pic>
        <p:nvPicPr>
          <p:cNvPr id="41" name="Picture 4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7825" y="3505201"/>
            <a:ext cx="1625479" cy="8900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975A7DF-6010-4779-AEA3-112B64411F80}"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851B39-50C0-4ED1-9EC1-2A1F43DC8A33}"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40"/>
            <a:ext cx="2057400" cy="6008687"/>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122240"/>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4E261-0127-47A7-BBD9-2AF8A4CFEE20}"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nl-NL"/>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lipArt Placeholder 3"/>
          <p:cNvSpPr>
            <a:spLocks noGrp="1"/>
          </p:cNvSpPr>
          <p:nvPr>
            <p:ph type="clipArt" sz="half" idx="2"/>
          </p:nvPr>
        </p:nvSpPr>
        <p:spPr>
          <a:xfrm>
            <a:off x="4648200" y="1719263"/>
            <a:ext cx="4038600" cy="4411662"/>
          </a:xfrm>
        </p:spPr>
        <p:txBody>
          <a:bodyPr/>
          <a:lstStyle/>
          <a:p>
            <a:endParaRPr lang="nl-NL"/>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15B46F96-20CD-4180-9C94-539EAA77C204}"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nl-NL"/>
          </a:p>
        </p:txBody>
      </p:sp>
      <p:sp>
        <p:nvSpPr>
          <p:cNvPr id="3" name="Table Placeholder 2"/>
          <p:cNvSpPr>
            <a:spLocks noGrp="1"/>
          </p:cNvSpPr>
          <p:nvPr>
            <p:ph type="tbl" idx="1"/>
          </p:nvPr>
        </p:nvSpPr>
        <p:spPr>
          <a:xfrm>
            <a:off x="457200" y="1719263"/>
            <a:ext cx="8229600" cy="4411662"/>
          </a:xfrm>
        </p:spPr>
        <p:txBody>
          <a:bodyPr/>
          <a:lstStyle/>
          <a:p>
            <a:endParaRPr lang="nl-NL"/>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1FEC5C0A-107F-4609-9294-25133F748825}"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40"/>
            <a:ext cx="8229600" cy="6008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52912E66-F713-40A4-87D8-C07A70FC20B2}"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5076FE-971B-4892-A7C9-330A1C913DEA}" type="datetimeFigureOut">
              <a:rPr lang="en-US" smtClean="0"/>
              <a:t>08-May-18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274601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076FE-971B-4892-A7C9-330A1C913DEA}" type="datetimeFigureOut">
              <a:rPr lang="en-US" smtClean="0"/>
              <a:t>08-May-18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995285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5076FE-971B-4892-A7C9-330A1C913DEA}" type="datetimeFigureOut">
              <a:rPr lang="en-US" smtClean="0"/>
              <a:t>08-May-18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1891094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5076FE-971B-4892-A7C9-330A1C913DEA}" type="datetimeFigureOut">
              <a:rPr lang="en-US" smtClean="0"/>
              <a:t>08-May-18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90070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nl-NL"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66CC3AD-7589-48D3-B942-248B45DD0DDB}"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5076FE-971B-4892-A7C9-330A1C913DEA}" type="datetimeFigureOut">
              <a:rPr lang="en-US" smtClean="0"/>
              <a:t>08-May-18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1787979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5076FE-971B-4892-A7C9-330A1C913DEA}" type="datetimeFigureOut">
              <a:rPr lang="en-US" smtClean="0"/>
              <a:t>08-May-18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499692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076FE-971B-4892-A7C9-330A1C913DEA}" type="datetimeFigureOut">
              <a:rPr lang="en-US" smtClean="0"/>
              <a:t>08-May-18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23129805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5076FE-971B-4892-A7C9-330A1C913DEA}" type="datetimeFigureOut">
              <a:rPr lang="en-US" smtClean="0"/>
              <a:t>08-May-18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3686266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5076FE-971B-4892-A7C9-330A1C913DEA}" type="datetimeFigureOut">
              <a:rPr lang="en-US" smtClean="0"/>
              <a:t>08-May-18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1630478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076FE-971B-4892-A7C9-330A1C913DEA}" type="datetimeFigureOut">
              <a:rPr lang="en-US" smtClean="0"/>
              <a:t>08-May-18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2913280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076FE-971B-4892-A7C9-330A1C913DEA}" type="datetimeFigureOut">
              <a:rPr lang="en-US" smtClean="0"/>
              <a:t>08-May-18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65B92-C276-4D8A-9BD2-DEA1071A4B6D}" type="slidenum">
              <a:rPr lang="en-US" smtClean="0"/>
              <a:t>‹#›</a:t>
            </a:fld>
            <a:endParaRPr lang="en-US"/>
          </a:p>
        </p:txBody>
      </p:sp>
    </p:spTree>
    <p:extLst>
      <p:ext uri="{BB962C8B-B14F-4D97-AF65-F5344CB8AC3E}">
        <p14:creationId xmlns:p14="http://schemas.microsoft.com/office/powerpoint/2010/main" val="411059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9F2EF12-2A35-42B0-B701-6031BCD794A5}" type="slidenum">
              <a:rPr lang="en-US" altLang="en-US" smtClean="0"/>
              <a:pPr/>
              <a:t>‹#›</a:t>
            </a:fld>
            <a:endParaRPr lang="en-US" altLang="en-US"/>
          </a:p>
        </p:txBody>
      </p:sp>
    </p:spTree>
    <p:extLst>
      <p:ext uri="{BB962C8B-B14F-4D97-AF65-F5344CB8AC3E}">
        <p14:creationId xmlns:p14="http://schemas.microsoft.com/office/powerpoint/2010/main" val="236819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A9E36B-A482-4E6A-8D06-DFA8042FC7B4}"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D16412F-D2F7-4988-9464-46D40990753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4F94BE2-53BF-44BC-AF56-DD66F8E517D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05A9E6D-1B4A-4684-91B5-9EE841684D7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743BA57-7BFA-4C01-BD5D-FDDCF375044E}"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4761FD5-8722-4F17-808D-65177487AE0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nl-NL"/>
          </a:p>
        </p:txBody>
      </p:sp>
      <p:sp>
        <p:nvSpPr>
          <p:cNvPr id="6041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042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4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endParaRPr lang="en-US" altLang="en-US"/>
          </a:p>
        </p:txBody>
      </p:sp>
      <p:sp>
        <p:nvSpPr>
          <p:cNvPr id="604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604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9F2EF12-2A35-42B0-B701-6031BCD794A5}" type="slidenum">
              <a:rPr lang="en-US" altLang="en-US"/>
              <a:pPr/>
              <a:t>‹#›</a:t>
            </a:fld>
            <a:endParaRPr lang="en-US" altLang="en-US"/>
          </a:p>
        </p:txBody>
      </p:sp>
      <p:pic>
        <p:nvPicPr>
          <p:cNvPr id="41" name="Picture 4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060635" y="375195"/>
            <a:ext cx="984735" cy="539205"/>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70"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Lst>
  <p:hf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076FE-971B-4892-A7C9-330A1C913DEA}" type="datetimeFigureOut">
              <a:rPr lang="en-US" smtClean="0"/>
              <a:t>08-May-18</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65B92-C276-4D8A-9BD2-DEA1071A4B6D}" type="slidenum">
              <a:rPr lang="en-US" smtClean="0"/>
              <a:t>‹#›</a:t>
            </a:fld>
            <a:endParaRPr lang="en-US"/>
          </a:p>
        </p:txBody>
      </p:sp>
    </p:spTree>
    <p:extLst>
      <p:ext uri="{BB962C8B-B14F-4D97-AF65-F5344CB8AC3E}">
        <p14:creationId xmlns:p14="http://schemas.microsoft.com/office/powerpoint/2010/main" val="231894617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574226AF-378B-4C15-A4C1-EC69E3CA778D}" type="slidenum">
              <a:rPr lang="en-US" altLang="en-US"/>
              <a:pPr/>
              <a:t>1</a:t>
            </a:fld>
            <a:endParaRPr lang="en-US" altLang="en-US"/>
          </a:p>
        </p:txBody>
      </p:sp>
      <p:sp>
        <p:nvSpPr>
          <p:cNvPr id="2050" name="Rectangle 2"/>
          <p:cNvSpPr>
            <a:spLocks noGrp="1" noChangeArrowheads="1"/>
          </p:cNvSpPr>
          <p:nvPr>
            <p:ph type="ctrTitle"/>
          </p:nvPr>
        </p:nvSpPr>
        <p:spPr>
          <a:xfrm>
            <a:off x="315914" y="466724"/>
            <a:ext cx="6899293" cy="2357453"/>
          </a:xfrm>
        </p:spPr>
        <p:txBody>
          <a:bodyPr/>
          <a:lstStyle/>
          <a:p>
            <a:r>
              <a:rPr lang="en-US" sz="4400" dirty="0"/>
              <a:t>How Bakers Can Make Better Business Decisions </a:t>
            </a:r>
          </a:p>
        </p:txBody>
      </p:sp>
      <p:sp>
        <p:nvSpPr>
          <p:cNvPr id="2051" name="Rectangle 3"/>
          <p:cNvSpPr>
            <a:spLocks noGrp="1" noChangeArrowheads="1"/>
          </p:cNvSpPr>
          <p:nvPr>
            <p:ph type="subTitle" idx="1"/>
          </p:nvPr>
        </p:nvSpPr>
        <p:spPr>
          <a:xfrm>
            <a:off x="539752" y="2928934"/>
            <a:ext cx="6557963" cy="3214710"/>
          </a:xfrm>
        </p:spPr>
        <p:txBody>
          <a:bodyPr/>
          <a:lstStyle/>
          <a:p>
            <a:endParaRPr lang="en-US" sz="2800" dirty="0"/>
          </a:p>
          <a:p>
            <a:r>
              <a:rPr lang="en-US" dirty="0"/>
              <a:t>The Cigar Box Method</a:t>
            </a:r>
            <a:r>
              <a:rPr lang="en-US" baseline="30000" dirty="0"/>
              <a:t>®</a:t>
            </a:r>
            <a:endParaRPr lang="en-US" dirty="0"/>
          </a:p>
          <a:p>
            <a:r>
              <a:rPr lang="en-US" dirty="0"/>
              <a:t>by Olivier van Lieshout</a:t>
            </a:r>
          </a:p>
          <a:p>
            <a:r>
              <a:rPr lang="en-US" dirty="0">
                <a:solidFill>
                  <a:srgbClr val="FF0000"/>
                </a:solidFill>
              </a:rPr>
              <a:t>Bakery Initiatives</a:t>
            </a:r>
          </a:p>
          <a:p>
            <a:endParaRPr lang="en-US" sz="1050" dirty="0">
              <a:solidFill>
                <a:srgbClr val="FF0000"/>
              </a:solidFill>
            </a:endParaRPr>
          </a:p>
          <a:p>
            <a:pPr>
              <a:lnSpc>
                <a:spcPct val="80000"/>
              </a:lnSpc>
            </a:pPr>
            <a:r>
              <a:rPr lang="en-US" sz="2800" i="1" dirty="0">
                <a:solidFill>
                  <a:srgbClr val="FF0000"/>
                </a:solidFill>
              </a:rPr>
              <a:t>www</a:t>
            </a:r>
            <a:r>
              <a:rPr lang="en-US" sz="2800" i="1">
                <a:solidFill>
                  <a:srgbClr val="FF0000"/>
                </a:solidFill>
              </a:rPr>
              <a:t>.bakeryinitiatives</a:t>
            </a:r>
            <a:r>
              <a:rPr lang="en-US" sz="2800" i="1" dirty="0">
                <a:solidFill>
                  <a:srgbClr val="FF0000"/>
                </a:solidFill>
              </a:rPr>
              <a:t>.com</a:t>
            </a:r>
            <a:r>
              <a:rPr lang="en-US" dirty="0">
                <a:solidFill>
                  <a:srgbClr val="FF0000"/>
                </a:solidFill>
              </a:rPr>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343ADC-C2C5-4C12-9976-4FBD48838794}" type="slidenum">
              <a:rPr lang="en-US" altLang="en-US"/>
              <a:pPr/>
              <a:t>10</a:t>
            </a:fld>
            <a:endParaRPr lang="en-US" altLang="en-US"/>
          </a:p>
        </p:txBody>
      </p:sp>
      <p:sp>
        <p:nvSpPr>
          <p:cNvPr id="264194" name="Rectangle 2"/>
          <p:cNvSpPr>
            <a:spLocks noGrp="1" noChangeArrowheads="1"/>
          </p:cNvSpPr>
          <p:nvPr>
            <p:ph type="title"/>
          </p:nvPr>
        </p:nvSpPr>
        <p:spPr>
          <a:xfrm>
            <a:off x="457202" y="122238"/>
            <a:ext cx="7427913" cy="1295400"/>
          </a:xfrm>
        </p:spPr>
        <p:txBody>
          <a:bodyPr/>
          <a:lstStyle/>
          <a:p>
            <a:r>
              <a:rPr lang="en-US" noProof="0"/>
              <a:t>Profit parameter 3: quantity</a:t>
            </a:r>
          </a:p>
        </p:txBody>
      </p:sp>
      <p:sp>
        <p:nvSpPr>
          <p:cNvPr id="264195" name="Rectangle 3"/>
          <p:cNvSpPr>
            <a:spLocks noGrp="1" noChangeArrowheads="1"/>
          </p:cNvSpPr>
          <p:nvPr>
            <p:ph type="body" idx="1"/>
          </p:nvPr>
        </p:nvSpPr>
        <p:spPr>
          <a:xfrm>
            <a:off x="323850" y="1719263"/>
            <a:ext cx="8820150" cy="4805362"/>
          </a:xfrm>
        </p:spPr>
        <p:txBody>
          <a:bodyPr/>
          <a:lstStyle/>
          <a:p>
            <a:pPr marL="450850" indent="-450850">
              <a:buNone/>
              <a:tabLst>
                <a:tab pos="1350963" algn="l"/>
                <a:tab pos="1701800" algn="l"/>
              </a:tabLst>
            </a:pPr>
            <a:endParaRPr lang="en-US" noProof="0"/>
          </a:p>
          <a:p>
            <a:pPr marL="450850" indent="-450850">
              <a:lnSpc>
                <a:spcPct val="110000"/>
              </a:lnSpc>
              <a:tabLst>
                <a:tab pos="1350963" algn="l"/>
                <a:tab pos="1701800" algn="l"/>
              </a:tabLst>
            </a:pPr>
            <a:r>
              <a:rPr lang="en-US" b="1" noProof="0">
                <a:solidFill>
                  <a:schemeClr val="accent1"/>
                </a:solidFill>
              </a:rPr>
              <a:t>q</a:t>
            </a:r>
            <a:r>
              <a:rPr lang="en-US" noProof="0"/>
              <a:t>	=	actual </a:t>
            </a:r>
            <a:r>
              <a:rPr lang="en-US" noProof="0">
                <a:solidFill>
                  <a:schemeClr val="accent1"/>
                </a:solidFill>
              </a:rPr>
              <a:t>quantity sold</a:t>
            </a:r>
            <a:r>
              <a:rPr lang="en-US" noProof="0"/>
              <a:t> per period</a:t>
            </a:r>
          </a:p>
          <a:p>
            <a:pPr marL="450850" indent="-450850">
              <a:lnSpc>
                <a:spcPct val="110000"/>
              </a:lnSpc>
              <a:tabLst>
                <a:tab pos="1350963" algn="l"/>
                <a:tab pos="1701800" algn="l"/>
              </a:tabLst>
            </a:pPr>
            <a:endParaRPr lang="en-US" noProof="0"/>
          </a:p>
          <a:p>
            <a:pPr marL="450850" indent="-450850">
              <a:lnSpc>
                <a:spcPct val="110000"/>
              </a:lnSpc>
              <a:tabLst>
                <a:tab pos="1350963" algn="l"/>
                <a:tab pos="1701800" algn="l"/>
              </a:tabLst>
            </a:pPr>
            <a:r>
              <a:rPr lang="en-US" noProof="0"/>
              <a:t>q</a:t>
            </a:r>
            <a:r>
              <a:rPr lang="en-US" baseline="-25000" noProof="0"/>
              <a:t>CAP</a:t>
            </a:r>
            <a:r>
              <a:rPr lang="en-US" noProof="0"/>
              <a:t>	=	quantity at full capacity utilization</a:t>
            </a:r>
            <a:endParaRPr lang="en-US" baseline="-25000" noProof="0"/>
          </a:p>
          <a:p>
            <a:pPr marL="450850" indent="-450850">
              <a:lnSpc>
                <a:spcPct val="110000"/>
              </a:lnSpc>
              <a:buNone/>
              <a:tabLst>
                <a:tab pos="1350963" algn="l"/>
                <a:tab pos="1701800" algn="l"/>
              </a:tabLst>
            </a:pPr>
            <a:r>
              <a:rPr lang="en-US" noProof="0"/>
              <a:t>			</a:t>
            </a:r>
            <a:r>
              <a:rPr lang="en-US" sz="2200"/>
              <a:t>quantity/hour * hours/day * days/year (harvest season)</a:t>
            </a:r>
          </a:p>
          <a:p>
            <a:pPr marL="450850" indent="-450850">
              <a:lnSpc>
                <a:spcPct val="110000"/>
              </a:lnSpc>
              <a:buNone/>
              <a:tabLst>
                <a:tab pos="1350963" algn="l"/>
                <a:tab pos="1701800" algn="l"/>
              </a:tabLst>
            </a:pPr>
            <a:r>
              <a:rPr lang="en-US" sz="2200"/>
              <a:t>			3 ton/hour * 22 hours/day * 90 days/yr = 5940 ton/year</a:t>
            </a:r>
            <a:endParaRPr lang="en-US" noProof="0"/>
          </a:p>
          <a:p>
            <a:pPr marL="450850" indent="-450850">
              <a:lnSpc>
                <a:spcPct val="20000"/>
              </a:lnSpc>
              <a:buNone/>
              <a:tabLst>
                <a:tab pos="1350963" algn="l"/>
                <a:tab pos="1701800" algn="l"/>
              </a:tabLst>
            </a:pPr>
            <a:endParaRPr lang="en-US" noProof="0"/>
          </a:p>
          <a:p>
            <a:pPr marL="450850" indent="-450850">
              <a:lnSpc>
                <a:spcPct val="110000"/>
              </a:lnSpc>
              <a:tabLst>
                <a:tab pos="1350963" algn="l"/>
                <a:tab pos="1701800" algn="l"/>
              </a:tabLst>
            </a:pPr>
            <a:r>
              <a:rPr lang="en-US" noProof="0"/>
              <a:t>q</a:t>
            </a:r>
            <a:r>
              <a:rPr lang="en-US" baseline="-25000" noProof="0"/>
              <a:t>BE</a:t>
            </a:r>
            <a:r>
              <a:rPr lang="en-US" noProof="0"/>
              <a:t>	=	break-even quantity, where profit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4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4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4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41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4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44BDBED-65F2-4E7B-83A1-CE4726EFD871}" type="slidenum">
              <a:rPr lang="en-US" altLang="en-US"/>
              <a:pPr/>
              <a:t>11</a:t>
            </a:fld>
            <a:endParaRPr lang="en-US" altLang="en-US"/>
          </a:p>
        </p:txBody>
      </p:sp>
      <p:sp>
        <p:nvSpPr>
          <p:cNvPr id="545794" name="Rectangle 2"/>
          <p:cNvSpPr>
            <a:spLocks noGrp="1" noChangeArrowheads="1"/>
          </p:cNvSpPr>
          <p:nvPr>
            <p:ph type="title"/>
          </p:nvPr>
        </p:nvSpPr>
        <p:spPr/>
        <p:txBody>
          <a:bodyPr/>
          <a:lstStyle/>
          <a:p>
            <a:r>
              <a:rPr lang="en-US" noProof="0"/>
              <a:t>Profit parameter 4: FC</a:t>
            </a:r>
          </a:p>
        </p:txBody>
      </p:sp>
      <p:sp>
        <p:nvSpPr>
          <p:cNvPr id="545795" name="Rectangle 3"/>
          <p:cNvSpPr>
            <a:spLocks noGrp="1" noChangeArrowheads="1"/>
          </p:cNvSpPr>
          <p:nvPr>
            <p:ph type="body" idx="1"/>
          </p:nvPr>
        </p:nvSpPr>
        <p:spPr>
          <a:xfrm>
            <a:off x="457200" y="1492463"/>
            <a:ext cx="8435280" cy="4681115"/>
          </a:xfrm>
        </p:spPr>
        <p:txBody>
          <a:bodyPr/>
          <a:lstStyle/>
          <a:p>
            <a:pPr>
              <a:buFont typeface="Wingdings" pitchFamily="2" charset="2"/>
              <a:buNone/>
            </a:pPr>
            <a:r>
              <a:rPr lang="en-US" noProof="0" dirty="0"/>
              <a:t>Fixed cost has </a:t>
            </a:r>
            <a:r>
              <a:rPr lang="en-US" dirty="0"/>
              <a:t>four </a:t>
            </a:r>
            <a:r>
              <a:rPr lang="en-US" noProof="0" dirty="0"/>
              <a:t>components:</a:t>
            </a:r>
            <a:endParaRPr lang="en-US" b="1" noProof="0" dirty="0">
              <a:solidFill>
                <a:schemeClr val="accent1"/>
              </a:solidFill>
            </a:endParaRPr>
          </a:p>
          <a:p>
            <a:pPr>
              <a:buFont typeface="Wingdings" pitchFamily="2" charset="2"/>
              <a:buNone/>
            </a:pPr>
            <a:endParaRPr lang="en-US" sz="1800" b="1" dirty="0">
              <a:solidFill>
                <a:schemeClr val="accent1"/>
              </a:solidFill>
            </a:endParaRPr>
          </a:p>
          <a:p>
            <a:pPr>
              <a:buFont typeface="Wingdings" pitchFamily="2" charset="2"/>
              <a:buNone/>
            </a:pPr>
            <a:r>
              <a:rPr lang="en-US" b="1" noProof="0" dirty="0">
                <a:solidFill>
                  <a:schemeClr val="accent1"/>
                </a:solidFill>
              </a:rPr>
              <a:t>FC</a:t>
            </a:r>
          </a:p>
          <a:p>
            <a:r>
              <a:rPr lang="en-US" noProof="0" dirty="0"/>
              <a:t>FC1 Depreciation of fixed assets</a:t>
            </a:r>
          </a:p>
          <a:p>
            <a:r>
              <a:rPr lang="en-US" noProof="0" dirty="0"/>
              <a:t>FC2 Interest paid on capital</a:t>
            </a:r>
          </a:p>
          <a:p>
            <a:r>
              <a:rPr lang="en-US" noProof="0" dirty="0"/>
              <a:t>FC3 Overhead of bakery</a:t>
            </a:r>
          </a:p>
          <a:p>
            <a:pPr lvl="1"/>
            <a:r>
              <a:rPr lang="en-US" noProof="0" dirty="0"/>
              <a:t>salaries, maintenance, transport, </a:t>
            </a:r>
            <a:r>
              <a:rPr lang="en-US" dirty="0"/>
              <a:t>internet</a:t>
            </a:r>
            <a:r>
              <a:rPr lang="en-US" noProof="0" dirty="0"/>
              <a:t>, rent, etc.</a:t>
            </a:r>
          </a:p>
          <a:p>
            <a:r>
              <a:rPr lang="en-US" dirty="0"/>
              <a:t>FC4 Marketing</a:t>
            </a:r>
          </a:p>
          <a:p>
            <a:pPr lvl="1"/>
            <a:r>
              <a:rPr lang="en-US" dirty="0"/>
              <a:t>advertisement, design cost of new packaging,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5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57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57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57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57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579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5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5" grpId="0" uiExpand="1" build="p"/>
      <p:bldP spid="545795"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 parameter 5: Tax</a:t>
            </a:r>
          </a:p>
        </p:txBody>
      </p:sp>
      <p:sp>
        <p:nvSpPr>
          <p:cNvPr id="3" name="Content Placeholder 2"/>
          <p:cNvSpPr>
            <a:spLocks noGrp="1"/>
          </p:cNvSpPr>
          <p:nvPr>
            <p:ph idx="1"/>
          </p:nvPr>
        </p:nvSpPr>
        <p:spPr/>
        <p:txBody>
          <a:bodyPr/>
          <a:lstStyle/>
          <a:p>
            <a:r>
              <a:rPr lang="en-US" dirty="0"/>
              <a:t>This Tax refers only to profit tax</a:t>
            </a:r>
          </a:p>
          <a:p>
            <a:r>
              <a:rPr lang="en-US" dirty="0"/>
              <a:t>Other taxes are either VC or FC</a:t>
            </a:r>
          </a:p>
          <a:p>
            <a:r>
              <a:rPr lang="en-US" dirty="0"/>
              <a:t>Tax is only paid when there is a profit</a:t>
            </a:r>
          </a:p>
          <a:p>
            <a:r>
              <a:rPr lang="en-US" dirty="0"/>
              <a:t>Conclusion:</a:t>
            </a:r>
          </a:p>
          <a:p>
            <a:pPr marL="0" indent="0">
              <a:buNone/>
            </a:pPr>
            <a:r>
              <a:rPr lang="en-US" dirty="0"/>
              <a:t>	</a:t>
            </a:r>
            <a:r>
              <a:rPr lang="en-US" dirty="0">
                <a:solidFill>
                  <a:srgbClr val="0000FF"/>
                </a:solidFill>
              </a:rPr>
              <a:t>Profit tax does not cause losses…</a:t>
            </a:r>
            <a:endParaRPr lang="en-US" dirty="0"/>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12</a:t>
            </a:fld>
            <a:endParaRPr lang="en-US" altLang="en-US"/>
          </a:p>
        </p:txBody>
      </p:sp>
    </p:spTree>
    <p:extLst>
      <p:ext uri="{BB962C8B-B14F-4D97-AF65-F5344CB8AC3E}">
        <p14:creationId xmlns:p14="http://schemas.microsoft.com/office/powerpoint/2010/main" val="403927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causes losses?</a:t>
            </a:r>
          </a:p>
        </p:txBody>
      </p:sp>
      <p:sp>
        <p:nvSpPr>
          <p:cNvPr id="3" name="Content Placeholder 2"/>
          <p:cNvSpPr>
            <a:spLocks noGrp="1"/>
          </p:cNvSpPr>
          <p:nvPr>
            <p:ph idx="1"/>
          </p:nvPr>
        </p:nvSpPr>
        <p:spPr>
          <a:xfrm>
            <a:off x="457200" y="1719265"/>
            <a:ext cx="8229600" cy="2429817"/>
          </a:xfrm>
        </p:spPr>
        <p:txBody>
          <a:bodyPr/>
          <a:lstStyle/>
          <a:p>
            <a:r>
              <a:rPr lang="en-US" dirty="0"/>
              <a:t>P – too low</a:t>
            </a:r>
          </a:p>
          <a:p>
            <a:r>
              <a:rPr lang="en-US" dirty="0"/>
              <a:t>VC – too high</a:t>
            </a:r>
          </a:p>
          <a:p>
            <a:r>
              <a:rPr lang="en-US" dirty="0"/>
              <a:t>q – too low</a:t>
            </a:r>
          </a:p>
          <a:p>
            <a:r>
              <a:rPr lang="en-US" dirty="0"/>
              <a:t>FC – too high</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13</a:t>
            </a:fld>
            <a:endParaRPr lang="en-US" altLang="en-US"/>
          </a:p>
        </p:txBody>
      </p:sp>
      <p:sp>
        <p:nvSpPr>
          <p:cNvPr id="5" name="Content Placeholder 2"/>
          <p:cNvSpPr txBox="1">
            <a:spLocks/>
          </p:cNvSpPr>
          <p:nvPr/>
        </p:nvSpPr>
        <p:spPr bwMode="auto">
          <a:xfrm>
            <a:off x="423374" y="4149080"/>
            <a:ext cx="8469106" cy="2556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en-US" kern="0" dirty="0"/>
              <a:t>Which parameter is the most difficult one to predict by management?</a:t>
            </a:r>
          </a:p>
          <a:p>
            <a:r>
              <a:rPr lang="en-US" kern="0" dirty="0"/>
              <a:t>Answer: </a:t>
            </a:r>
            <a:r>
              <a:rPr lang="en-US" b="1" kern="0" dirty="0"/>
              <a:t>q – the quantity sold</a:t>
            </a:r>
          </a:p>
        </p:txBody>
      </p:sp>
    </p:spTree>
    <p:extLst>
      <p:ext uri="{BB962C8B-B14F-4D97-AF65-F5344CB8AC3E}">
        <p14:creationId xmlns:p14="http://schemas.microsoft.com/office/powerpoint/2010/main" val="199205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0619700-F8C0-4A8E-919D-22C0E14E5C37}" type="slidenum">
              <a:rPr lang="en-US" altLang="en-US"/>
              <a:pPr/>
              <a:t>14</a:t>
            </a:fld>
            <a:endParaRPr lang="en-US" altLang="en-US"/>
          </a:p>
        </p:txBody>
      </p:sp>
      <p:sp>
        <p:nvSpPr>
          <p:cNvPr id="329730" name="Rectangle 2"/>
          <p:cNvSpPr>
            <a:spLocks noGrp="1" noChangeArrowheads="1"/>
          </p:cNvSpPr>
          <p:nvPr>
            <p:ph type="title"/>
          </p:nvPr>
        </p:nvSpPr>
        <p:spPr/>
        <p:txBody>
          <a:bodyPr/>
          <a:lstStyle/>
          <a:p>
            <a:r>
              <a:rPr lang="en-US" noProof="0"/>
              <a:t>Recognize costs - exercise</a:t>
            </a:r>
          </a:p>
        </p:txBody>
      </p:sp>
      <p:sp>
        <p:nvSpPr>
          <p:cNvPr id="329731" name="Rectangle 3"/>
          <p:cNvSpPr>
            <a:spLocks noGrp="1" noChangeArrowheads="1"/>
          </p:cNvSpPr>
          <p:nvPr>
            <p:ph type="body" sz="half" idx="1"/>
          </p:nvPr>
        </p:nvSpPr>
        <p:spPr>
          <a:xfrm>
            <a:off x="457200" y="2349500"/>
            <a:ext cx="4038600" cy="4032250"/>
          </a:xfrm>
        </p:spPr>
        <p:txBody>
          <a:bodyPr/>
          <a:lstStyle/>
          <a:p>
            <a:pPr marL="495300" indent="-495300">
              <a:buFont typeface="Wingdings" pitchFamily="2" charset="2"/>
              <a:buAutoNum type="arabicPeriod"/>
            </a:pPr>
            <a:r>
              <a:rPr lang="en-US" sz="2600" dirty="0"/>
              <a:t>Ingredients</a:t>
            </a:r>
          </a:p>
          <a:p>
            <a:pPr marL="495300" indent="-495300">
              <a:buFont typeface="Wingdings" pitchFamily="2" charset="2"/>
              <a:buAutoNum type="arabicPeriod"/>
            </a:pPr>
            <a:r>
              <a:rPr lang="en-US" sz="2600" dirty="0"/>
              <a:t>Labels</a:t>
            </a:r>
          </a:p>
          <a:p>
            <a:pPr marL="495300" indent="-495300">
              <a:buFont typeface="Wingdings" pitchFamily="2" charset="2"/>
              <a:buAutoNum type="arabicPeriod"/>
            </a:pPr>
            <a:r>
              <a:rPr lang="en-US" sz="2600" dirty="0"/>
              <a:t>Bank charges</a:t>
            </a:r>
          </a:p>
          <a:p>
            <a:pPr marL="495300" indent="-495300">
              <a:buFont typeface="Wingdings" pitchFamily="2" charset="2"/>
              <a:buAutoNum type="arabicPeriod"/>
            </a:pPr>
            <a:r>
              <a:rPr lang="en-US" sz="2600" dirty="0"/>
              <a:t>Machine repair</a:t>
            </a:r>
          </a:p>
          <a:p>
            <a:pPr marL="495300" indent="-495300">
              <a:buFont typeface="Wingdings" pitchFamily="2" charset="2"/>
              <a:buAutoNum type="arabicPeriod"/>
            </a:pPr>
            <a:r>
              <a:rPr lang="en-US" sz="2600" dirty="0"/>
              <a:t>Machine maintenance</a:t>
            </a:r>
          </a:p>
          <a:p>
            <a:pPr marL="495300" indent="-495300">
              <a:buFont typeface="Wingdings" pitchFamily="2" charset="2"/>
              <a:buAutoNum type="arabicPeriod"/>
            </a:pPr>
            <a:r>
              <a:rPr lang="en-US" sz="2600" dirty="0"/>
              <a:t>Raw material transport</a:t>
            </a:r>
          </a:p>
          <a:p>
            <a:pPr marL="495300" indent="-495300">
              <a:buFont typeface="Wingdings" pitchFamily="2" charset="2"/>
              <a:buAutoNum type="arabicPeriod"/>
            </a:pPr>
            <a:r>
              <a:rPr lang="en-US" sz="2600" dirty="0"/>
              <a:t>Depreciation</a:t>
            </a:r>
          </a:p>
          <a:p>
            <a:pPr marL="495300" indent="-495300">
              <a:buFont typeface="Wingdings" pitchFamily="2" charset="2"/>
              <a:buAutoNum type="arabicPeriod"/>
            </a:pPr>
            <a:r>
              <a:rPr lang="en-US" sz="2600" dirty="0"/>
              <a:t>Social tax</a:t>
            </a:r>
          </a:p>
        </p:txBody>
      </p:sp>
      <p:sp>
        <p:nvSpPr>
          <p:cNvPr id="329732" name="Rectangle 4"/>
          <p:cNvSpPr>
            <a:spLocks noGrp="1" noChangeArrowheads="1"/>
          </p:cNvSpPr>
          <p:nvPr>
            <p:ph type="body" sz="half" idx="2"/>
          </p:nvPr>
        </p:nvSpPr>
        <p:spPr>
          <a:xfrm>
            <a:off x="4637090" y="2349500"/>
            <a:ext cx="4327525" cy="4032250"/>
          </a:xfrm>
        </p:spPr>
        <p:txBody>
          <a:bodyPr/>
          <a:lstStyle/>
          <a:p>
            <a:pPr marL="495300" indent="-495300">
              <a:buFont typeface="Wingdings" pitchFamily="2" charset="2"/>
              <a:buAutoNum type="arabicPeriod" startAt="9"/>
            </a:pPr>
            <a:r>
              <a:rPr lang="en-US" sz="2600" dirty="0"/>
              <a:t>Diesel for the boiler</a:t>
            </a:r>
          </a:p>
          <a:p>
            <a:pPr marL="495300" indent="-495300">
              <a:buFont typeface="Wingdings" pitchFamily="2" charset="2"/>
              <a:buAutoNum type="arabicPeriod" startAt="9"/>
            </a:pPr>
            <a:r>
              <a:rPr lang="en-US" sz="2600" dirty="0"/>
              <a:t>Electricity in the factory</a:t>
            </a:r>
          </a:p>
          <a:p>
            <a:pPr marL="495300" indent="-495300">
              <a:buFont typeface="Wingdings" pitchFamily="2" charset="2"/>
              <a:buAutoNum type="arabicPeriod" startAt="9"/>
            </a:pPr>
            <a:r>
              <a:rPr lang="en-US" sz="2600" dirty="0"/>
              <a:t>Electricity in the office</a:t>
            </a:r>
          </a:p>
          <a:p>
            <a:pPr marL="495300" indent="-495300">
              <a:buFont typeface="Wingdings" pitchFamily="2" charset="2"/>
              <a:buAutoNum type="arabicPeriod" startAt="9"/>
            </a:pPr>
            <a:r>
              <a:rPr lang="en-US" sz="2600" dirty="0"/>
              <a:t>Temporary labor</a:t>
            </a:r>
          </a:p>
          <a:p>
            <a:pPr marL="495300" indent="-495300">
              <a:buFont typeface="Wingdings" pitchFamily="2" charset="2"/>
              <a:buAutoNum type="arabicPeriod" startAt="9"/>
            </a:pPr>
            <a:r>
              <a:rPr lang="en-US" sz="2600" dirty="0"/>
              <a:t>Management salary</a:t>
            </a:r>
          </a:p>
          <a:p>
            <a:pPr marL="495300" indent="-495300">
              <a:buFont typeface="Wingdings" pitchFamily="2" charset="2"/>
              <a:buAutoNum type="arabicPeriod" startAt="9"/>
            </a:pPr>
            <a:r>
              <a:rPr lang="en-US" sz="2600" dirty="0"/>
              <a:t>Detergents and gloves</a:t>
            </a:r>
          </a:p>
          <a:p>
            <a:pPr marL="495300" indent="-495300">
              <a:buFont typeface="Wingdings" pitchFamily="2" charset="2"/>
              <a:buAutoNum type="arabicPeriod" startAt="9"/>
            </a:pPr>
            <a:r>
              <a:rPr lang="en-US" sz="2600" dirty="0"/>
              <a:t>Billboard rental</a:t>
            </a:r>
          </a:p>
          <a:p>
            <a:pPr marL="495300" indent="-495300">
              <a:buFont typeface="Wingdings" pitchFamily="2" charset="2"/>
              <a:buAutoNum type="arabicPeriod" startAt="9"/>
            </a:pPr>
            <a:r>
              <a:rPr lang="en-US" sz="2600" dirty="0"/>
              <a:t>Carton boxes</a:t>
            </a:r>
          </a:p>
        </p:txBody>
      </p:sp>
      <p:sp>
        <p:nvSpPr>
          <p:cNvPr id="329733" name="Rectangle 5"/>
          <p:cNvSpPr>
            <a:spLocks noChangeArrowheads="1"/>
          </p:cNvSpPr>
          <p:nvPr/>
        </p:nvSpPr>
        <p:spPr bwMode="auto">
          <a:xfrm>
            <a:off x="539752" y="1557338"/>
            <a:ext cx="7345363" cy="519112"/>
          </a:xfrm>
          <a:prstGeom prst="rect">
            <a:avLst/>
          </a:prstGeom>
          <a:noFill/>
          <a:ln w="9525" algn="ctr">
            <a:noFill/>
            <a:miter lim="800000"/>
            <a:headEnd/>
            <a:tailEnd/>
          </a:ln>
          <a:effectLst/>
        </p:spPr>
        <p:txBody>
          <a:bodyPr>
            <a:spAutoFit/>
          </a:bodyPr>
          <a:lstStyle/>
          <a:p>
            <a:pPr algn="l"/>
            <a:r>
              <a:rPr lang="en-US" sz="2800" dirty="0"/>
              <a:t>Are the following Variable or Fixed costs?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97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97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973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973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973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973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973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9731">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973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9732">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29732">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9732">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9732">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29732">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29732">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297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67F43A-C92E-4612-B23A-8E81C532319A}" type="slidenum">
              <a:rPr lang="en-US" altLang="en-US"/>
              <a:pPr/>
              <a:t>15</a:t>
            </a:fld>
            <a:endParaRPr lang="en-US" altLang="en-US"/>
          </a:p>
        </p:txBody>
      </p:sp>
      <p:sp>
        <p:nvSpPr>
          <p:cNvPr id="584706" name="Rectangle 2"/>
          <p:cNvSpPr>
            <a:spLocks noGrp="1" noChangeArrowheads="1"/>
          </p:cNvSpPr>
          <p:nvPr>
            <p:ph type="title"/>
          </p:nvPr>
        </p:nvSpPr>
        <p:spPr/>
        <p:txBody>
          <a:bodyPr/>
          <a:lstStyle/>
          <a:p>
            <a:r>
              <a:rPr lang="en-US" noProof="0" dirty="0"/>
              <a:t>Margin and contribution</a:t>
            </a:r>
          </a:p>
        </p:txBody>
      </p:sp>
      <p:sp>
        <p:nvSpPr>
          <p:cNvPr id="584707" name="Rectangle 3"/>
          <p:cNvSpPr>
            <a:spLocks noGrp="1" noChangeArrowheads="1"/>
          </p:cNvSpPr>
          <p:nvPr>
            <p:ph type="body" idx="1"/>
          </p:nvPr>
        </p:nvSpPr>
        <p:spPr>
          <a:xfrm>
            <a:off x="539750" y="1628775"/>
            <a:ext cx="8280400" cy="4895850"/>
          </a:xfrm>
        </p:spPr>
        <p:txBody>
          <a:bodyPr/>
          <a:lstStyle/>
          <a:p>
            <a:pPr>
              <a:lnSpc>
                <a:spcPct val="90000"/>
              </a:lnSpc>
              <a:buNone/>
            </a:pPr>
            <a:r>
              <a:rPr lang="en-US" noProof="0" dirty="0"/>
              <a:t>What is </a:t>
            </a:r>
            <a:r>
              <a:rPr lang="en-US" b="1" noProof="0" dirty="0">
                <a:solidFill>
                  <a:srgbClr val="92D050"/>
                </a:solidFill>
              </a:rPr>
              <a:t>MARGIN</a:t>
            </a:r>
            <a:r>
              <a:rPr lang="en-US" noProof="0" dirty="0"/>
              <a:t>?</a:t>
            </a:r>
          </a:p>
          <a:p>
            <a:pPr>
              <a:lnSpc>
                <a:spcPct val="90000"/>
              </a:lnSpc>
            </a:pPr>
            <a:r>
              <a:rPr lang="en-US" noProof="0" dirty="0"/>
              <a:t>Margin = earnings </a:t>
            </a:r>
            <a:r>
              <a:rPr lang="en-US" b="1" u="sng" noProof="0" dirty="0">
                <a:solidFill>
                  <a:srgbClr val="F89C6E"/>
                </a:solidFill>
              </a:rPr>
              <a:t>per unit</a:t>
            </a:r>
          </a:p>
          <a:p>
            <a:pPr>
              <a:lnSpc>
                <a:spcPct val="90000"/>
              </a:lnSpc>
            </a:pPr>
            <a:r>
              <a:rPr lang="en-US" noProof="0" dirty="0"/>
              <a:t>Margin = price – variable cost per unit</a:t>
            </a:r>
          </a:p>
          <a:p>
            <a:pPr>
              <a:lnSpc>
                <a:spcPct val="90000"/>
              </a:lnSpc>
            </a:pPr>
            <a:r>
              <a:rPr lang="en-US" noProof="0" dirty="0"/>
              <a:t>Margin = </a:t>
            </a:r>
            <a:r>
              <a:rPr lang="en-US" noProof="0" dirty="0">
                <a:solidFill>
                  <a:srgbClr val="0000FF"/>
                </a:solidFill>
              </a:rPr>
              <a:t>P – VC</a:t>
            </a:r>
          </a:p>
          <a:p>
            <a:pPr>
              <a:lnSpc>
                <a:spcPct val="90000"/>
              </a:lnSpc>
            </a:pPr>
            <a:endParaRPr lang="en-US" sz="2000" dirty="0"/>
          </a:p>
          <a:p>
            <a:pPr>
              <a:lnSpc>
                <a:spcPct val="90000"/>
              </a:lnSpc>
              <a:buNone/>
            </a:pPr>
            <a:r>
              <a:rPr lang="en-US" dirty="0"/>
              <a:t>What is </a:t>
            </a:r>
            <a:r>
              <a:rPr lang="en-US" b="1" dirty="0">
                <a:solidFill>
                  <a:srgbClr val="92D050"/>
                </a:solidFill>
              </a:rPr>
              <a:t>CONTRIBUTION</a:t>
            </a:r>
            <a:r>
              <a:rPr lang="en-US" dirty="0"/>
              <a:t>?</a:t>
            </a:r>
            <a:endParaRPr lang="en-US" sz="2000" dirty="0"/>
          </a:p>
          <a:p>
            <a:pPr>
              <a:lnSpc>
                <a:spcPct val="90000"/>
              </a:lnSpc>
            </a:pPr>
            <a:r>
              <a:rPr lang="en-US" noProof="0" dirty="0"/>
              <a:t>Contribution = earnings </a:t>
            </a:r>
            <a:r>
              <a:rPr lang="en-US" b="1" u="sng" noProof="0" dirty="0">
                <a:solidFill>
                  <a:srgbClr val="CC66FF"/>
                </a:solidFill>
              </a:rPr>
              <a:t>per period</a:t>
            </a:r>
          </a:p>
          <a:p>
            <a:pPr>
              <a:lnSpc>
                <a:spcPct val="90000"/>
              </a:lnSpc>
            </a:pPr>
            <a:r>
              <a:rPr lang="en-US" noProof="0" dirty="0"/>
              <a:t>Contribution = margin per unit * units sold</a:t>
            </a:r>
          </a:p>
          <a:p>
            <a:pPr>
              <a:lnSpc>
                <a:spcPct val="90000"/>
              </a:lnSpc>
            </a:pPr>
            <a:r>
              <a:rPr lang="en-US" noProof="0" dirty="0"/>
              <a:t>Contribution = </a:t>
            </a:r>
            <a:r>
              <a:rPr lang="en-US" noProof="0" dirty="0">
                <a:solidFill>
                  <a:srgbClr val="0000FF"/>
                </a:solidFill>
              </a:rPr>
              <a:t>(P – VC) * q</a:t>
            </a:r>
            <a:r>
              <a:rPr lang="en-US" noProof="0" dirty="0"/>
              <a:t> </a:t>
            </a:r>
          </a:p>
        </p:txBody>
      </p:sp>
    </p:spTree>
    <p:extLst>
      <p:ext uri="{BB962C8B-B14F-4D97-AF65-F5344CB8AC3E}">
        <p14:creationId xmlns:p14="http://schemas.microsoft.com/office/powerpoint/2010/main" val="241513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4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47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47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47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470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847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D3986F6-25D1-455C-A24F-1CAEA14E67DF}" type="slidenum">
              <a:rPr lang="en-US" altLang="en-US"/>
              <a:pPr/>
              <a:t>16</a:t>
            </a:fld>
            <a:endParaRPr lang="en-US" altLang="en-US"/>
          </a:p>
        </p:txBody>
      </p:sp>
      <p:sp>
        <p:nvSpPr>
          <p:cNvPr id="365570" name="Rectangle 2"/>
          <p:cNvSpPr>
            <a:spLocks noGrp="1" noChangeArrowheads="1"/>
          </p:cNvSpPr>
          <p:nvPr>
            <p:ph type="title"/>
          </p:nvPr>
        </p:nvSpPr>
        <p:spPr/>
        <p:txBody>
          <a:bodyPr/>
          <a:lstStyle/>
          <a:p>
            <a:r>
              <a:rPr lang="en-US" noProof="0" dirty="0"/>
              <a:t>Margin %</a:t>
            </a:r>
          </a:p>
        </p:txBody>
      </p:sp>
      <p:sp>
        <p:nvSpPr>
          <p:cNvPr id="365571" name="Rectangle 3"/>
          <p:cNvSpPr>
            <a:spLocks noGrp="1" noChangeArrowheads="1"/>
          </p:cNvSpPr>
          <p:nvPr>
            <p:ph type="body" idx="1"/>
          </p:nvPr>
        </p:nvSpPr>
        <p:spPr>
          <a:xfrm>
            <a:off x="323850" y="1484313"/>
            <a:ext cx="8640763" cy="862012"/>
          </a:xfrm>
        </p:spPr>
        <p:txBody>
          <a:bodyPr/>
          <a:lstStyle/>
          <a:p>
            <a:pPr>
              <a:lnSpc>
                <a:spcPct val="90000"/>
              </a:lnSpc>
            </a:pPr>
            <a:r>
              <a:rPr lang="en-US" sz="2800" noProof="0" dirty="0"/>
              <a:t>Margin % indicates </a:t>
            </a:r>
            <a:r>
              <a:rPr lang="en-US" sz="2800" b="1" noProof="0" dirty="0"/>
              <a:t>risk</a:t>
            </a:r>
            <a:r>
              <a:rPr lang="en-US" sz="2800" noProof="0" dirty="0"/>
              <a:t>. </a:t>
            </a:r>
          </a:p>
          <a:p>
            <a:pPr>
              <a:lnSpc>
                <a:spcPct val="90000"/>
              </a:lnSpc>
            </a:pPr>
            <a:r>
              <a:rPr lang="en-US" sz="2800" noProof="0" dirty="0"/>
              <a:t>Usual risk levels in bakery are:</a:t>
            </a:r>
          </a:p>
        </p:txBody>
      </p:sp>
      <p:pic>
        <p:nvPicPr>
          <p:cNvPr id="3" name="Picture 2">
            <a:extLst>
              <a:ext uri="{FF2B5EF4-FFF2-40B4-BE49-F238E27FC236}">
                <a16:creationId xmlns:a16="http://schemas.microsoft.com/office/drawing/2014/main" id="{31C966C9-01E5-4181-8F72-6B6D32ECA70A}"/>
              </a:ext>
            </a:extLst>
          </p:cNvPr>
          <p:cNvPicPr>
            <a:picLocks noChangeAspect="1"/>
          </p:cNvPicPr>
          <p:nvPr/>
        </p:nvPicPr>
        <p:blipFill>
          <a:blip r:embed="rId3"/>
          <a:stretch>
            <a:fillRect/>
          </a:stretch>
        </p:blipFill>
        <p:spPr>
          <a:xfrm>
            <a:off x="755576" y="2475232"/>
            <a:ext cx="7877249" cy="1689290"/>
          </a:xfrm>
          <a:prstGeom prst="rect">
            <a:avLst/>
          </a:prstGeom>
        </p:spPr>
      </p:pic>
      <p:pic>
        <p:nvPicPr>
          <p:cNvPr id="5" name="Picture 4">
            <a:extLst>
              <a:ext uri="{FF2B5EF4-FFF2-40B4-BE49-F238E27FC236}">
                <a16:creationId xmlns:a16="http://schemas.microsoft.com/office/drawing/2014/main" id="{C4F1CA1F-D337-46A7-8C4B-5B031DB6B894}"/>
              </a:ext>
            </a:extLst>
          </p:cNvPr>
          <p:cNvPicPr>
            <a:picLocks noChangeAspect="1"/>
          </p:cNvPicPr>
          <p:nvPr/>
        </p:nvPicPr>
        <p:blipFill>
          <a:blip r:embed="rId4"/>
          <a:stretch>
            <a:fillRect/>
          </a:stretch>
        </p:blipFill>
        <p:spPr>
          <a:xfrm>
            <a:off x="761758" y="4156075"/>
            <a:ext cx="7876800" cy="1020318"/>
          </a:xfrm>
          <a:prstGeom prst="rect">
            <a:avLst/>
          </a:prstGeom>
        </p:spPr>
      </p:pic>
      <p:pic>
        <p:nvPicPr>
          <p:cNvPr id="7" name="Picture 6">
            <a:extLst>
              <a:ext uri="{FF2B5EF4-FFF2-40B4-BE49-F238E27FC236}">
                <a16:creationId xmlns:a16="http://schemas.microsoft.com/office/drawing/2014/main" id="{82C29095-B583-47CC-A886-BC497079CBEF}"/>
              </a:ext>
            </a:extLst>
          </p:cNvPr>
          <p:cNvPicPr>
            <a:picLocks noChangeAspect="1"/>
          </p:cNvPicPr>
          <p:nvPr/>
        </p:nvPicPr>
        <p:blipFill>
          <a:blip r:embed="rId5"/>
          <a:stretch>
            <a:fillRect/>
          </a:stretch>
        </p:blipFill>
        <p:spPr>
          <a:xfrm>
            <a:off x="755576" y="5150225"/>
            <a:ext cx="7876800" cy="1020315"/>
          </a:xfrm>
          <a:prstGeom prst="rect">
            <a:avLst/>
          </a:prstGeom>
        </p:spPr>
      </p:pic>
      <p:pic>
        <p:nvPicPr>
          <p:cNvPr id="10" name="Picture 9">
            <a:extLst>
              <a:ext uri="{FF2B5EF4-FFF2-40B4-BE49-F238E27FC236}">
                <a16:creationId xmlns:a16="http://schemas.microsoft.com/office/drawing/2014/main" id="{A634797E-E0AC-4DE7-855C-F86D12A13E03}"/>
              </a:ext>
            </a:extLst>
          </p:cNvPr>
          <p:cNvPicPr>
            <a:picLocks noChangeAspect="1"/>
          </p:cNvPicPr>
          <p:nvPr/>
        </p:nvPicPr>
        <p:blipFill>
          <a:blip r:embed="rId6"/>
          <a:stretch>
            <a:fillRect/>
          </a:stretch>
        </p:blipFill>
        <p:spPr>
          <a:xfrm>
            <a:off x="761757" y="6170539"/>
            <a:ext cx="7876800" cy="362780"/>
          </a:xfrm>
          <a:prstGeom prst="rect">
            <a:avLst/>
          </a:prstGeom>
        </p:spPr>
      </p:pic>
    </p:spTree>
    <p:extLst>
      <p:ext uri="{BB962C8B-B14F-4D97-AF65-F5344CB8AC3E}">
        <p14:creationId xmlns:p14="http://schemas.microsoft.com/office/powerpoint/2010/main" val="129944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5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17</a:t>
            </a:fld>
            <a:endParaRPr lang="en-US" altLang="en-US"/>
          </a:p>
        </p:txBody>
      </p:sp>
      <p:sp>
        <p:nvSpPr>
          <p:cNvPr id="238596" name="Rectangle 4"/>
          <p:cNvSpPr>
            <a:spLocks noGrp="1" noChangeArrowheads="1"/>
          </p:cNvSpPr>
          <p:nvPr>
            <p:ph type="ctrTitle"/>
          </p:nvPr>
        </p:nvSpPr>
        <p:spPr/>
        <p:txBody>
          <a:bodyPr/>
          <a:lstStyle/>
          <a:p>
            <a:r>
              <a:rPr lang="en-US" dirty="0"/>
              <a:t>CB1</a:t>
            </a:r>
            <a:endParaRPr lang="en-US" noProof="0" dirty="0"/>
          </a:p>
        </p:txBody>
      </p:sp>
      <p:sp>
        <p:nvSpPr>
          <p:cNvPr id="238597" name="Rectangle 5"/>
          <p:cNvSpPr>
            <a:spLocks noGrp="1" noChangeArrowheads="1"/>
          </p:cNvSpPr>
          <p:nvPr>
            <p:ph type="subTitle" idx="1"/>
          </p:nvPr>
        </p:nvSpPr>
        <p:spPr>
          <a:xfrm>
            <a:off x="684215" y="3049590"/>
            <a:ext cx="6624637" cy="3259137"/>
          </a:xfrm>
        </p:spPr>
        <p:txBody>
          <a:bodyPr/>
          <a:lstStyle/>
          <a:p>
            <a:pPr marL="342900" indent="-342900">
              <a:lnSpc>
                <a:spcPct val="80000"/>
              </a:lnSpc>
            </a:pPr>
            <a:endParaRPr lang="en-US" i="1" noProof="0" dirty="0"/>
          </a:p>
          <a:p>
            <a:pPr marL="342900" indent="-342900">
              <a:lnSpc>
                <a:spcPct val="80000"/>
              </a:lnSpc>
            </a:pPr>
            <a:endParaRPr lang="en-US" i="1" dirty="0"/>
          </a:p>
          <a:p>
            <a:pPr marL="342900" indent="-342900">
              <a:lnSpc>
                <a:spcPct val="80000"/>
              </a:lnSpc>
            </a:pPr>
            <a:r>
              <a:rPr lang="en-US" i="1" dirty="0"/>
              <a:t>An overview: </a:t>
            </a:r>
          </a:p>
          <a:p>
            <a:pPr marL="342900" indent="-342900">
              <a:lnSpc>
                <a:spcPct val="80000"/>
              </a:lnSpc>
            </a:pPr>
            <a:r>
              <a:rPr lang="en-US" i="1" noProof="0" dirty="0"/>
              <a:t>Profit calculation for one product </a:t>
            </a:r>
          </a:p>
          <a:p>
            <a:pPr marL="342900" indent="-342900">
              <a:lnSpc>
                <a:spcPct val="80000"/>
              </a:lnSpc>
            </a:pPr>
            <a:r>
              <a:rPr lang="en-US" i="1" noProof="0" dirty="0"/>
              <a:t>for one year</a:t>
            </a:r>
          </a:p>
        </p:txBody>
      </p:sp>
    </p:spTree>
    <p:extLst>
      <p:ext uri="{BB962C8B-B14F-4D97-AF65-F5344CB8AC3E}">
        <p14:creationId xmlns:p14="http://schemas.microsoft.com/office/powerpoint/2010/main" val="337121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0" y="1"/>
            <a:ext cx="8055725" cy="6858000"/>
          </a:xfrm>
          <a:prstGeom prst="rect">
            <a:avLst/>
          </a:prstGeom>
        </p:spPr>
      </p:pic>
      <p:sp>
        <p:nvSpPr>
          <p:cNvPr id="12" name="Slide Number Placeholder 6"/>
          <p:cNvSpPr>
            <a:spLocks noGrp="1"/>
          </p:cNvSpPr>
          <p:nvPr>
            <p:ph type="sldNum" sz="quarter" idx="12"/>
          </p:nvPr>
        </p:nvSpPr>
        <p:spPr/>
        <p:txBody>
          <a:bodyPr/>
          <a:lstStyle/>
          <a:p>
            <a:fld id="{53E2AB00-4326-43A6-AC38-309AC6A2FFD8}" type="slidenum">
              <a:rPr lang="en-US" altLang="en-US"/>
              <a:pPr/>
              <a:t>18</a:t>
            </a:fld>
            <a:endParaRPr lang="en-US" altLang="en-US"/>
          </a:p>
        </p:txBody>
      </p:sp>
      <p:sp>
        <p:nvSpPr>
          <p:cNvPr id="340999" name="Rectangle 7"/>
          <p:cNvSpPr>
            <a:spLocks noGrp="1" noChangeArrowheads="1"/>
          </p:cNvSpPr>
          <p:nvPr>
            <p:ph type="body" sz="half" idx="1"/>
          </p:nvPr>
        </p:nvSpPr>
        <p:spPr>
          <a:xfrm>
            <a:off x="2169242" y="603598"/>
            <a:ext cx="504825" cy="485775"/>
          </a:xfrm>
        </p:spPr>
        <p:txBody>
          <a:bodyPr/>
          <a:lstStyle/>
          <a:p>
            <a:pPr>
              <a:lnSpc>
                <a:spcPct val="90000"/>
              </a:lnSpc>
              <a:buFont typeface="Wingdings" pitchFamily="2" charset="2"/>
              <a:buNone/>
            </a:pPr>
            <a:r>
              <a:rPr lang="en-US" sz="3000" b="1" dirty="0">
                <a:solidFill>
                  <a:schemeClr val="accent1"/>
                </a:solidFill>
              </a:rPr>
              <a:t>P</a:t>
            </a:r>
          </a:p>
        </p:txBody>
      </p:sp>
      <p:sp>
        <p:nvSpPr>
          <p:cNvPr id="341001" name="Rectangle 9"/>
          <p:cNvSpPr>
            <a:spLocks noChangeArrowheads="1"/>
          </p:cNvSpPr>
          <p:nvPr/>
        </p:nvSpPr>
        <p:spPr bwMode="auto">
          <a:xfrm>
            <a:off x="2025574" y="2534679"/>
            <a:ext cx="792162" cy="48577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3000" b="1" dirty="0">
                <a:solidFill>
                  <a:schemeClr val="accent1"/>
                </a:solidFill>
              </a:rPr>
              <a:t>VC</a:t>
            </a:r>
          </a:p>
        </p:txBody>
      </p:sp>
      <p:sp>
        <p:nvSpPr>
          <p:cNvPr id="341002" name="Rectangle 10"/>
          <p:cNvSpPr>
            <a:spLocks noChangeArrowheads="1"/>
          </p:cNvSpPr>
          <p:nvPr/>
        </p:nvSpPr>
        <p:spPr bwMode="auto">
          <a:xfrm>
            <a:off x="5761038" y="2243335"/>
            <a:ext cx="792162" cy="48577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3000" b="1" dirty="0">
                <a:solidFill>
                  <a:schemeClr val="accent1"/>
                </a:solidFill>
              </a:rPr>
              <a:t>FC</a:t>
            </a:r>
          </a:p>
        </p:txBody>
      </p:sp>
      <p:sp>
        <p:nvSpPr>
          <p:cNvPr id="341003" name="Rectangle 11"/>
          <p:cNvSpPr>
            <a:spLocks noChangeArrowheads="1"/>
          </p:cNvSpPr>
          <p:nvPr/>
        </p:nvSpPr>
        <p:spPr bwMode="auto">
          <a:xfrm>
            <a:off x="5505930" y="4765418"/>
            <a:ext cx="2769334" cy="534963"/>
          </a:xfrm>
          <a:prstGeom prst="rect">
            <a:avLst/>
          </a:prstGeom>
          <a:noFill/>
          <a:ln w="9525">
            <a:noFill/>
            <a:miter lim="800000"/>
            <a:headEnd/>
            <a:tailEnd/>
          </a:ln>
          <a:effectLst/>
        </p:spPr>
        <p:txBody>
          <a:bodyPr/>
          <a:lstStyle/>
          <a:p>
            <a:pPr marL="342900" indent="-342900" algn="l">
              <a:lnSpc>
                <a:spcPct val="60000"/>
              </a:lnSpc>
              <a:spcBef>
                <a:spcPct val="20000"/>
              </a:spcBef>
              <a:buClr>
                <a:schemeClr val="tx2"/>
              </a:buClr>
              <a:buSzPct val="70000"/>
            </a:pPr>
            <a:r>
              <a:rPr lang="en-US" sz="3000" b="1" dirty="0">
                <a:solidFill>
                  <a:schemeClr val="accent1"/>
                </a:solidFill>
              </a:rPr>
              <a:t>q</a:t>
            </a:r>
          </a:p>
          <a:p>
            <a:pPr marL="342900" indent="-342900" algn="l">
              <a:lnSpc>
                <a:spcPct val="60000"/>
              </a:lnSpc>
              <a:spcBef>
                <a:spcPct val="20000"/>
              </a:spcBef>
              <a:buClr>
                <a:schemeClr val="tx2"/>
              </a:buClr>
              <a:buSzPct val="70000"/>
            </a:pPr>
            <a:r>
              <a:rPr lang="en-US" sz="2000" b="1" dirty="0">
                <a:solidFill>
                  <a:schemeClr val="accent1"/>
                </a:solidFill>
              </a:rPr>
              <a:t>contribution</a:t>
            </a:r>
          </a:p>
        </p:txBody>
      </p:sp>
      <p:sp>
        <p:nvSpPr>
          <p:cNvPr id="341005" name="Rectangle 13"/>
          <p:cNvSpPr>
            <a:spLocks noChangeArrowheads="1"/>
          </p:cNvSpPr>
          <p:nvPr/>
        </p:nvSpPr>
        <p:spPr bwMode="auto">
          <a:xfrm>
            <a:off x="5505930" y="846486"/>
            <a:ext cx="1873250" cy="48577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3000" b="1" dirty="0">
                <a:solidFill>
                  <a:schemeClr val="accent1"/>
                </a:solidFill>
              </a:rPr>
              <a:t>profit</a:t>
            </a:r>
          </a:p>
        </p:txBody>
      </p:sp>
      <p:sp>
        <p:nvSpPr>
          <p:cNvPr id="341008" name="Rectangle 16"/>
          <p:cNvSpPr>
            <a:spLocks noChangeArrowheads="1"/>
          </p:cNvSpPr>
          <p:nvPr/>
        </p:nvSpPr>
        <p:spPr bwMode="auto">
          <a:xfrm>
            <a:off x="2195576" y="5068105"/>
            <a:ext cx="1295400" cy="48577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2000" b="1" dirty="0">
                <a:solidFill>
                  <a:schemeClr val="accent1"/>
                </a:solidFill>
              </a:rPr>
              <a:t>margin</a:t>
            </a:r>
          </a:p>
        </p:txBody>
      </p:sp>
      <p:sp>
        <p:nvSpPr>
          <p:cNvPr id="341009" name="Rectangle 17"/>
          <p:cNvSpPr>
            <a:spLocks noChangeArrowheads="1"/>
          </p:cNvSpPr>
          <p:nvPr/>
        </p:nvSpPr>
        <p:spPr bwMode="auto">
          <a:xfrm>
            <a:off x="1666004" y="5694421"/>
            <a:ext cx="2016125" cy="863600"/>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2400" b="1" dirty="0">
                <a:solidFill>
                  <a:schemeClr val="accent1"/>
                </a:solidFill>
              </a:rPr>
              <a:t>profit per unit</a:t>
            </a:r>
          </a:p>
        </p:txBody>
      </p:sp>
      <p:sp>
        <p:nvSpPr>
          <p:cNvPr id="341010" name="Rectangle 18"/>
          <p:cNvSpPr>
            <a:spLocks noChangeArrowheads="1"/>
          </p:cNvSpPr>
          <p:nvPr/>
        </p:nvSpPr>
        <p:spPr bwMode="auto">
          <a:xfrm>
            <a:off x="6042505" y="5613912"/>
            <a:ext cx="2592387" cy="287338"/>
          </a:xfrm>
          <a:prstGeom prst="rect">
            <a:avLst/>
          </a:prstGeom>
          <a:noFill/>
          <a:ln w="9525">
            <a:noFill/>
            <a:miter lim="800000"/>
            <a:headEnd/>
            <a:tailEnd/>
          </a:ln>
          <a:effectLst/>
        </p:spPr>
        <p:txBody>
          <a:bodyPr/>
          <a:lstStyle/>
          <a:p>
            <a:pPr marL="342900" indent="-342900" algn="l">
              <a:lnSpc>
                <a:spcPct val="60000"/>
              </a:lnSpc>
              <a:spcBef>
                <a:spcPct val="20000"/>
              </a:spcBef>
              <a:buClr>
                <a:schemeClr val="tx2"/>
              </a:buClr>
              <a:buSzPct val="70000"/>
            </a:pPr>
            <a:r>
              <a:rPr lang="en-US" sz="2400" b="1" dirty="0">
                <a:solidFill>
                  <a:schemeClr val="accent1"/>
                </a:solidFill>
              </a:rPr>
              <a:t>Break-even</a:t>
            </a:r>
          </a:p>
        </p:txBody>
      </p:sp>
      <p:sp>
        <p:nvSpPr>
          <p:cNvPr id="341011" name="Rectangle 19"/>
          <p:cNvSpPr>
            <a:spLocks noChangeArrowheads="1"/>
          </p:cNvSpPr>
          <p:nvPr/>
        </p:nvSpPr>
        <p:spPr bwMode="auto">
          <a:xfrm>
            <a:off x="7389215" y="5914803"/>
            <a:ext cx="2191963" cy="600868"/>
          </a:xfrm>
          <a:prstGeom prst="rect">
            <a:avLst/>
          </a:prstGeom>
          <a:noFill/>
          <a:ln w="9525">
            <a:noFill/>
            <a:miter lim="800000"/>
            <a:headEnd/>
            <a:tailEnd/>
          </a:ln>
          <a:effectLst/>
        </p:spPr>
        <p:txBody>
          <a:bodyPr/>
          <a:lstStyle/>
          <a:p>
            <a:pPr algn="l">
              <a:spcBef>
                <a:spcPct val="20000"/>
              </a:spcBef>
              <a:buClr>
                <a:schemeClr val="tx2"/>
              </a:buClr>
              <a:buSzPct val="70000"/>
            </a:pPr>
            <a:r>
              <a:rPr lang="en-US" sz="2400" b="1" dirty="0">
                <a:solidFill>
                  <a:schemeClr val="accent1"/>
                </a:solidFill>
              </a:rPr>
              <a:t>Capacity Utilization</a:t>
            </a:r>
          </a:p>
        </p:txBody>
      </p:sp>
      <p:sp>
        <p:nvSpPr>
          <p:cNvPr id="13" name="Rectangle 16"/>
          <p:cNvSpPr>
            <a:spLocks noChangeArrowheads="1"/>
          </p:cNvSpPr>
          <p:nvPr/>
        </p:nvSpPr>
        <p:spPr bwMode="auto">
          <a:xfrm>
            <a:off x="1801019" y="4552951"/>
            <a:ext cx="1295400" cy="485775"/>
          </a:xfrm>
          <a:prstGeom prst="rect">
            <a:avLst/>
          </a:prstGeom>
          <a:noFill/>
          <a:ln w="9525">
            <a:noFill/>
            <a:miter lim="800000"/>
            <a:headEnd/>
            <a:tailEnd/>
          </a:ln>
          <a:effectLst/>
        </p:spPr>
        <p:txBody>
          <a:bodyPr/>
          <a:lstStyle/>
          <a:p>
            <a:pPr marL="342900" indent="-342900" algn="l">
              <a:lnSpc>
                <a:spcPct val="90000"/>
              </a:lnSpc>
              <a:spcBef>
                <a:spcPct val="20000"/>
              </a:spcBef>
              <a:buClr>
                <a:schemeClr val="tx2"/>
              </a:buClr>
              <a:buSzPct val="70000"/>
            </a:pPr>
            <a:r>
              <a:rPr lang="en-US" sz="3000" b="1" dirty="0">
                <a:solidFill>
                  <a:schemeClr val="accent1"/>
                </a:solidFill>
              </a:rPr>
              <a:t>P-VC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100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100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100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100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100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100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100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10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10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9" grpId="0" build="p"/>
      <p:bldP spid="341001" grpId="0" build="p"/>
      <p:bldP spid="341002" grpId="0" build="p"/>
      <p:bldP spid="341003" grpId="0" uiExpand="1" build="p"/>
      <p:bldP spid="341005" grpId="0" build="p"/>
      <p:bldP spid="341008" grpId="0" build="p"/>
      <p:bldP spid="341009" grpId="0" build="p"/>
      <p:bldP spid="341010" grpId="0" build="p"/>
      <p:bldP spid="341011" grpId="0" build="p"/>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36512" y="1"/>
            <a:ext cx="8055725" cy="6858000"/>
          </a:xfrm>
          <a:prstGeom prst="rect">
            <a:avLst/>
          </a:prstGeom>
        </p:spPr>
      </p:pic>
      <p:sp>
        <p:nvSpPr>
          <p:cNvPr id="12" name="Slide Number Placeholder 6"/>
          <p:cNvSpPr>
            <a:spLocks noGrp="1"/>
          </p:cNvSpPr>
          <p:nvPr>
            <p:ph type="sldNum" sz="quarter" idx="12"/>
          </p:nvPr>
        </p:nvSpPr>
        <p:spPr/>
        <p:txBody>
          <a:bodyPr/>
          <a:lstStyle/>
          <a:p>
            <a:fld id="{53E2AB00-4326-43A6-AC38-309AC6A2FFD8}" type="slidenum">
              <a:rPr lang="en-US" altLang="en-US"/>
              <a:pPr/>
              <a:t>19</a:t>
            </a:fld>
            <a:endParaRPr lang="en-US" altLang="en-US"/>
          </a:p>
        </p:txBody>
      </p:sp>
      <p:sp>
        <p:nvSpPr>
          <p:cNvPr id="341005" name="Rectangle 13"/>
          <p:cNvSpPr>
            <a:spLocks noChangeArrowheads="1"/>
          </p:cNvSpPr>
          <p:nvPr/>
        </p:nvSpPr>
        <p:spPr bwMode="auto">
          <a:xfrm>
            <a:off x="1214600" y="1768144"/>
            <a:ext cx="1557200" cy="1008112"/>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24 data fields...</a:t>
            </a:r>
          </a:p>
        </p:txBody>
      </p:sp>
      <p:sp>
        <p:nvSpPr>
          <p:cNvPr id="15" name="Rectangle 13"/>
          <p:cNvSpPr>
            <a:spLocks noChangeArrowheads="1"/>
          </p:cNvSpPr>
          <p:nvPr/>
        </p:nvSpPr>
        <p:spPr bwMode="auto">
          <a:xfrm>
            <a:off x="4299419" y="2123729"/>
            <a:ext cx="2304256" cy="1000472"/>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Define your profit.</a:t>
            </a:r>
          </a:p>
        </p:txBody>
      </p:sp>
      <p:sp>
        <p:nvSpPr>
          <p:cNvPr id="16" name="Rectangle 13"/>
          <p:cNvSpPr>
            <a:spLocks noChangeArrowheads="1"/>
          </p:cNvSpPr>
          <p:nvPr/>
        </p:nvSpPr>
        <p:spPr bwMode="auto">
          <a:xfrm>
            <a:off x="1071917" y="5013176"/>
            <a:ext cx="2159496" cy="1000472"/>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Get the big picture first.</a:t>
            </a:r>
          </a:p>
        </p:txBody>
      </p:sp>
      <p:sp>
        <p:nvSpPr>
          <p:cNvPr id="17" name="Rectangle 13"/>
          <p:cNvSpPr>
            <a:spLocks noChangeArrowheads="1"/>
          </p:cNvSpPr>
          <p:nvPr/>
        </p:nvSpPr>
        <p:spPr bwMode="auto">
          <a:xfrm>
            <a:off x="8006231" y="1447928"/>
            <a:ext cx="1187624" cy="2656656"/>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Play with your data:</a:t>
            </a:r>
          </a:p>
          <a:p>
            <a:pPr algn="l">
              <a:lnSpc>
                <a:spcPct val="90000"/>
              </a:lnSpc>
              <a:spcBef>
                <a:spcPct val="20000"/>
              </a:spcBef>
              <a:buClr>
                <a:schemeClr val="tx2"/>
              </a:buClr>
              <a:buSzPct val="70000"/>
            </a:pPr>
            <a:r>
              <a:rPr lang="en-US" sz="3000" b="1" dirty="0">
                <a:solidFill>
                  <a:srgbClr val="0000FF"/>
                </a:solidFill>
              </a:rPr>
              <a:t>what if…?</a:t>
            </a:r>
          </a:p>
        </p:txBody>
      </p:sp>
      <p:sp>
        <p:nvSpPr>
          <p:cNvPr id="18" name="Rectangle 13"/>
          <p:cNvSpPr>
            <a:spLocks noChangeArrowheads="1"/>
          </p:cNvSpPr>
          <p:nvPr/>
        </p:nvSpPr>
        <p:spPr bwMode="auto">
          <a:xfrm>
            <a:off x="7993248" y="4693141"/>
            <a:ext cx="1187624" cy="1026840"/>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Be sure</a:t>
            </a:r>
          </a:p>
        </p:txBody>
      </p:sp>
      <p:sp>
        <p:nvSpPr>
          <p:cNvPr id="20" name="Rectangle 13"/>
          <p:cNvSpPr>
            <a:spLocks noChangeArrowheads="1"/>
          </p:cNvSpPr>
          <p:nvPr/>
        </p:nvSpPr>
        <p:spPr bwMode="auto">
          <a:xfrm>
            <a:off x="229979" y="380017"/>
            <a:ext cx="3023592" cy="1008112"/>
          </a:xfrm>
          <a:prstGeom prst="rect">
            <a:avLst/>
          </a:prstGeom>
          <a:noFill/>
          <a:ln w="9525">
            <a:noFill/>
            <a:miter lim="800000"/>
            <a:headEnd/>
            <a:tailEnd/>
          </a:ln>
          <a:effectLst/>
        </p:spPr>
        <p:txBody>
          <a:bodyPr/>
          <a:lstStyle/>
          <a:p>
            <a:pPr algn="l">
              <a:lnSpc>
                <a:spcPct val="90000"/>
              </a:lnSpc>
              <a:spcBef>
                <a:spcPct val="20000"/>
              </a:spcBef>
              <a:buClr>
                <a:schemeClr val="tx2"/>
              </a:buClr>
              <a:buSzPct val="70000"/>
            </a:pPr>
            <a:r>
              <a:rPr lang="en-US" sz="3000" b="1" dirty="0">
                <a:solidFill>
                  <a:srgbClr val="0000FF"/>
                </a:solidFill>
              </a:rPr>
              <a:t>4 parameters</a:t>
            </a:r>
          </a:p>
        </p:txBody>
      </p:sp>
    </p:spTree>
    <p:extLst>
      <p:ext uri="{BB962C8B-B14F-4D97-AF65-F5344CB8AC3E}">
        <p14:creationId xmlns:p14="http://schemas.microsoft.com/office/powerpoint/2010/main" val="311196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100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5" grpId="0" build="p"/>
      <p:bldP spid="15" grpId="0" build="p"/>
      <p:bldP spid="16" grpId="0" build="p"/>
      <p:bldP spid="17" grpId="0" build="p"/>
      <p:bldP spid="18" grpId="0" build="p"/>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F85DF11-C5B5-49EA-812D-9BFC071C3EA8}" type="slidenum">
              <a:rPr lang="en-US" altLang="en-US"/>
              <a:pPr/>
              <a:t>2</a:t>
            </a:fld>
            <a:endParaRPr lang="en-US" altLang="en-US"/>
          </a:p>
        </p:txBody>
      </p:sp>
      <p:sp>
        <p:nvSpPr>
          <p:cNvPr id="544770" name="Rectangle 2"/>
          <p:cNvSpPr>
            <a:spLocks noGrp="1" noChangeArrowheads="1"/>
          </p:cNvSpPr>
          <p:nvPr>
            <p:ph type="title"/>
          </p:nvPr>
        </p:nvSpPr>
        <p:spPr/>
        <p:txBody>
          <a:bodyPr/>
          <a:lstStyle/>
          <a:p>
            <a:r>
              <a:rPr lang="en-US" noProof="0" dirty="0"/>
              <a:t>Cigar Box Method</a:t>
            </a:r>
          </a:p>
        </p:txBody>
      </p:sp>
      <p:sp>
        <p:nvSpPr>
          <p:cNvPr id="544771" name="Rectangle 3"/>
          <p:cNvSpPr>
            <a:spLocks noGrp="1" noChangeArrowheads="1"/>
          </p:cNvSpPr>
          <p:nvPr>
            <p:ph type="body" idx="1"/>
          </p:nvPr>
        </p:nvSpPr>
        <p:spPr>
          <a:xfrm>
            <a:off x="539552" y="1700808"/>
            <a:ext cx="8352928" cy="4411662"/>
          </a:xfrm>
        </p:spPr>
        <p:txBody>
          <a:bodyPr/>
          <a:lstStyle/>
          <a:p>
            <a:pPr marL="990600" indent="-990600">
              <a:buNone/>
            </a:pPr>
            <a:r>
              <a:rPr lang="en-US" sz="3600" noProof="0" dirty="0"/>
              <a:t>CB1: profit from one single product</a:t>
            </a:r>
          </a:p>
          <a:p>
            <a:pPr marL="990600" indent="-990600">
              <a:buNone/>
            </a:pPr>
            <a:r>
              <a:rPr lang="en-US" sz="3600" noProof="0" dirty="0"/>
              <a:t>CB2: </a:t>
            </a:r>
            <a:r>
              <a:rPr lang="en-US" sz="3600" dirty="0"/>
              <a:t>profit from</a:t>
            </a:r>
            <a:r>
              <a:rPr lang="en-US" sz="3600" noProof="0" dirty="0"/>
              <a:t> a range of products</a:t>
            </a:r>
          </a:p>
          <a:p>
            <a:pPr marL="990600" indent="-990600">
              <a:buNone/>
            </a:pPr>
            <a:r>
              <a:rPr lang="en-US" sz="3600" noProof="0" dirty="0"/>
              <a:t>CB3: profit monitoring on daily basis</a:t>
            </a:r>
          </a:p>
          <a:p>
            <a:pPr marL="990600" indent="-990600">
              <a:buNone/>
            </a:pPr>
            <a:r>
              <a:rPr lang="en-US" sz="3600" noProof="0" dirty="0"/>
              <a:t>CB4: investment analysis</a:t>
            </a:r>
          </a:p>
          <a:p>
            <a:pPr marL="990600" indent="-990600">
              <a:buNone/>
            </a:pPr>
            <a:r>
              <a:rPr lang="en-US" sz="3600" noProof="0" dirty="0"/>
              <a:t>CB5: value chain analysis</a:t>
            </a:r>
          </a:p>
          <a:p>
            <a:pPr marL="990600" indent="-990600">
              <a:buNone/>
            </a:pPr>
            <a:r>
              <a:rPr lang="en-US" sz="3600" dirty="0"/>
              <a:t>CB6: customer satisfaction analysis</a:t>
            </a:r>
          </a:p>
          <a:p>
            <a:pPr marL="990600" indent="-990600">
              <a:buNone/>
            </a:pPr>
            <a:r>
              <a:rPr lang="en-US" sz="3600" dirty="0"/>
              <a:t>CB7: cash flow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4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4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4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4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4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4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4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causes profits?</a:t>
            </a:r>
          </a:p>
        </p:txBody>
      </p:sp>
      <p:sp>
        <p:nvSpPr>
          <p:cNvPr id="3" name="Content Placeholder 2"/>
          <p:cNvSpPr>
            <a:spLocks noGrp="1"/>
          </p:cNvSpPr>
          <p:nvPr>
            <p:ph idx="1"/>
          </p:nvPr>
        </p:nvSpPr>
        <p:spPr>
          <a:xfrm>
            <a:off x="457200" y="1418600"/>
            <a:ext cx="8229600" cy="4411662"/>
          </a:xfrm>
        </p:spPr>
        <p:txBody>
          <a:bodyPr/>
          <a:lstStyle/>
          <a:p>
            <a:r>
              <a:rPr lang="en-US" dirty="0"/>
              <a:t>Margins – higher</a:t>
            </a:r>
          </a:p>
          <a:p>
            <a:r>
              <a:rPr lang="en-US" dirty="0"/>
              <a:t>Quantity sold – higher</a:t>
            </a:r>
          </a:p>
          <a:p>
            <a:r>
              <a:rPr lang="en-US" dirty="0"/>
              <a:t>Contribution – higher</a:t>
            </a:r>
          </a:p>
          <a:p>
            <a:r>
              <a:rPr lang="en-US" dirty="0"/>
              <a:t>Fixed cost cannot be controlled in short term</a:t>
            </a:r>
          </a:p>
          <a:p>
            <a:r>
              <a:rPr lang="en-US" b="1" dirty="0">
                <a:solidFill>
                  <a:srgbClr val="FF0000"/>
                </a:solidFill>
              </a:rPr>
              <a:t>Hence: maximize contribution!!</a:t>
            </a:r>
          </a:p>
          <a:p>
            <a:pPr lvl="1"/>
            <a:r>
              <a:rPr lang="en-US" dirty="0"/>
              <a:t>Low margin * low quantity</a:t>
            </a:r>
          </a:p>
          <a:p>
            <a:pPr lvl="1"/>
            <a:r>
              <a:rPr lang="en-US" dirty="0"/>
              <a:t>Low margin * high quantity</a:t>
            </a:r>
          </a:p>
          <a:p>
            <a:pPr lvl="1"/>
            <a:r>
              <a:rPr lang="en-US" dirty="0"/>
              <a:t>High margin * low quantity</a:t>
            </a:r>
          </a:p>
          <a:p>
            <a:pPr lvl="1"/>
            <a:r>
              <a:rPr lang="en-US" dirty="0"/>
              <a:t>High margin * high quantity</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20</a:t>
            </a:fld>
            <a:endParaRPr lang="en-US" altLang="en-US"/>
          </a:p>
        </p:txBody>
      </p:sp>
    </p:spTree>
    <p:extLst>
      <p:ext uri="{BB962C8B-B14F-4D97-AF65-F5344CB8AC3E}">
        <p14:creationId xmlns:p14="http://schemas.microsoft.com/office/powerpoint/2010/main" val="250662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21</a:t>
            </a:fld>
            <a:endParaRPr lang="en-US" altLang="en-US"/>
          </a:p>
        </p:txBody>
      </p:sp>
      <p:sp>
        <p:nvSpPr>
          <p:cNvPr id="238596" name="Rectangle 4"/>
          <p:cNvSpPr>
            <a:spLocks noGrp="1" noChangeArrowheads="1"/>
          </p:cNvSpPr>
          <p:nvPr>
            <p:ph type="ctrTitle"/>
          </p:nvPr>
        </p:nvSpPr>
        <p:spPr/>
        <p:txBody>
          <a:bodyPr/>
          <a:lstStyle/>
          <a:p>
            <a:r>
              <a:rPr lang="en-US" dirty="0"/>
              <a:t>Part 2</a:t>
            </a:r>
            <a:endParaRPr lang="en-US" noProof="0" dirty="0"/>
          </a:p>
        </p:txBody>
      </p:sp>
      <p:sp>
        <p:nvSpPr>
          <p:cNvPr id="238597" name="Rectangle 5"/>
          <p:cNvSpPr>
            <a:spLocks noGrp="1" noChangeArrowheads="1"/>
          </p:cNvSpPr>
          <p:nvPr>
            <p:ph type="subTitle" idx="1"/>
          </p:nvPr>
        </p:nvSpPr>
        <p:spPr>
          <a:xfrm>
            <a:off x="179514" y="3049590"/>
            <a:ext cx="7129339" cy="3259137"/>
          </a:xfrm>
        </p:spPr>
        <p:txBody>
          <a:bodyPr/>
          <a:lstStyle/>
          <a:p>
            <a:pPr marL="342900" indent="-342900">
              <a:lnSpc>
                <a:spcPct val="80000"/>
              </a:lnSpc>
            </a:pPr>
            <a:r>
              <a:rPr lang="en-US" sz="3600" dirty="0"/>
              <a:t>Why use the Cigar Box Method?</a:t>
            </a:r>
            <a:endParaRPr lang="en-US" sz="3600" i="1" dirty="0"/>
          </a:p>
          <a:p>
            <a:pPr marL="342900" indent="-342900">
              <a:lnSpc>
                <a:spcPct val="80000"/>
              </a:lnSpc>
            </a:pPr>
            <a:endParaRPr lang="en-US" i="1" dirty="0"/>
          </a:p>
          <a:p>
            <a:pPr marL="342900" indent="-342900">
              <a:lnSpc>
                <a:spcPct val="80000"/>
              </a:lnSpc>
            </a:pPr>
            <a:r>
              <a:rPr lang="en-US" i="1" dirty="0">
                <a:solidFill>
                  <a:srgbClr val="FF0000"/>
                </a:solidFill>
              </a:rPr>
              <a:t>Argument 1: </a:t>
            </a:r>
          </a:p>
          <a:p>
            <a:pPr marL="342900" indent="-342900"/>
            <a:r>
              <a:rPr lang="en-US" i="1" dirty="0"/>
              <a:t>Bookkeeping is incomplete and leads to wrong business decisions</a:t>
            </a:r>
            <a:endParaRPr lang="en-US" i="1" noProof="0" dirty="0"/>
          </a:p>
        </p:txBody>
      </p:sp>
    </p:spTree>
    <p:extLst>
      <p:ext uri="{BB962C8B-B14F-4D97-AF65-F5344CB8AC3E}">
        <p14:creationId xmlns:p14="http://schemas.microsoft.com/office/powerpoint/2010/main" val="71057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C23CE1F-F15C-4D6F-812F-02FC979DFBDA}" type="slidenum">
              <a:rPr lang="en-US" altLang="en-US"/>
              <a:pPr/>
              <a:t>22</a:t>
            </a:fld>
            <a:endParaRPr lang="en-US" altLang="en-US"/>
          </a:p>
        </p:txBody>
      </p:sp>
      <p:sp>
        <p:nvSpPr>
          <p:cNvPr id="444418" name="Rectangle 2"/>
          <p:cNvSpPr>
            <a:spLocks noGrp="1" noChangeArrowheads="1"/>
          </p:cNvSpPr>
          <p:nvPr>
            <p:ph type="title"/>
          </p:nvPr>
        </p:nvSpPr>
        <p:spPr/>
        <p:txBody>
          <a:bodyPr/>
          <a:lstStyle/>
          <a:p>
            <a:r>
              <a:rPr lang="en-US" noProof="0" dirty="0"/>
              <a:t>Profit formula 1</a:t>
            </a:r>
          </a:p>
        </p:txBody>
      </p:sp>
      <p:sp>
        <p:nvSpPr>
          <p:cNvPr id="444419" name="Rectangle 3"/>
          <p:cNvSpPr>
            <a:spLocks noGrp="1" noChangeArrowheads="1"/>
          </p:cNvSpPr>
          <p:nvPr>
            <p:ph type="body" idx="1"/>
          </p:nvPr>
        </p:nvSpPr>
        <p:spPr/>
        <p:txBody>
          <a:bodyPr/>
          <a:lstStyle/>
          <a:p>
            <a:pPr>
              <a:buNone/>
            </a:pPr>
            <a:r>
              <a:rPr lang="en-US" sz="3200" b="1" dirty="0">
                <a:solidFill>
                  <a:srgbClr val="0000FF"/>
                </a:solidFill>
              </a:rPr>
              <a:t>Bookkeeper’s method</a:t>
            </a:r>
          </a:p>
          <a:p>
            <a:pPr>
              <a:buNone/>
            </a:pPr>
            <a:endParaRPr lang="en-US" sz="3200" dirty="0"/>
          </a:p>
          <a:p>
            <a:r>
              <a:rPr lang="en-US" sz="3200" dirty="0"/>
              <a:t>Profit = Revenues – Total costs</a:t>
            </a:r>
          </a:p>
          <a:p>
            <a:r>
              <a:rPr lang="en-US" sz="3200" dirty="0"/>
              <a:t>Formula: </a:t>
            </a:r>
          </a:p>
          <a:p>
            <a:r>
              <a:rPr lang="en-US" sz="3200" dirty="0"/>
              <a:t>Profit = </a:t>
            </a:r>
            <a:r>
              <a:rPr lang="en-US" sz="3200" b="1" dirty="0">
                <a:solidFill>
                  <a:srgbClr val="0000FF"/>
                </a:solidFill>
              </a:rPr>
              <a:t>P*q –  (VC*q  + FC)</a:t>
            </a:r>
          </a:p>
        </p:txBody>
      </p:sp>
      <p:sp>
        <p:nvSpPr>
          <p:cNvPr id="444420" name="Rectangle 4"/>
          <p:cNvSpPr>
            <a:spLocks noChangeArrowheads="1"/>
          </p:cNvSpPr>
          <p:nvPr/>
        </p:nvSpPr>
        <p:spPr bwMode="auto">
          <a:xfrm>
            <a:off x="-127794" y="4955123"/>
            <a:ext cx="8713788" cy="476250"/>
          </a:xfrm>
          <a:prstGeom prst="rect">
            <a:avLst/>
          </a:prstGeom>
          <a:noFill/>
          <a:ln w="9525" algn="ctr">
            <a:noFill/>
            <a:miter lim="800000"/>
            <a:headEnd/>
            <a:tailEnd/>
          </a:ln>
          <a:effectLst/>
        </p:spPr>
        <p:txBody>
          <a:bodyPr>
            <a:spAutoFit/>
          </a:bodyPr>
          <a:lstStyle/>
          <a:p>
            <a:pPr>
              <a:lnSpc>
                <a:spcPct val="90000"/>
              </a:lnSpc>
              <a:spcBef>
                <a:spcPct val="20000"/>
              </a:spcBef>
              <a:buClr>
                <a:schemeClr val="tx2"/>
              </a:buClr>
              <a:buSzPct val="70000"/>
              <a:buFont typeface="Wingdings" pitchFamily="2" charset="2"/>
              <a:buNone/>
            </a:pPr>
            <a:r>
              <a:rPr lang="en-US" sz="2800" b="1" i="1" dirty="0">
                <a:solidFill>
                  <a:schemeClr val="accent1"/>
                </a:solidFill>
              </a:rPr>
              <a:t>“Total revenue, minus total cost is profit”</a:t>
            </a:r>
          </a:p>
        </p:txBody>
      </p:sp>
      <p:sp>
        <p:nvSpPr>
          <p:cNvPr id="6" name="Rectangle 4"/>
          <p:cNvSpPr>
            <a:spLocks noChangeArrowheads="1"/>
          </p:cNvSpPr>
          <p:nvPr/>
        </p:nvSpPr>
        <p:spPr bwMode="auto">
          <a:xfrm>
            <a:off x="683568" y="5735443"/>
            <a:ext cx="8713788" cy="480131"/>
          </a:xfrm>
          <a:prstGeom prst="rect">
            <a:avLst/>
          </a:prstGeom>
          <a:noFill/>
          <a:ln w="9525" algn="ctr">
            <a:noFill/>
            <a:miter lim="800000"/>
            <a:headEnd/>
            <a:tailEnd/>
          </a:ln>
          <a:effectLst/>
        </p:spPr>
        <p:txBody>
          <a:bodyPr>
            <a:spAutoFit/>
          </a:bodyPr>
          <a:lstStyle/>
          <a:p>
            <a:pPr algn="l">
              <a:lnSpc>
                <a:spcPct val="90000"/>
              </a:lnSpc>
              <a:spcBef>
                <a:spcPct val="20000"/>
              </a:spcBef>
              <a:buClr>
                <a:schemeClr val="tx2"/>
              </a:buClr>
              <a:buSzPct val="70000"/>
              <a:buFont typeface="Wingdings" pitchFamily="2" charset="2"/>
              <a:buNone/>
            </a:pPr>
            <a:r>
              <a:rPr lang="en-US" sz="2800" dirty="0"/>
              <a:t>Which documents are needed?</a:t>
            </a:r>
          </a:p>
        </p:txBody>
      </p:sp>
    </p:spTree>
    <p:extLst>
      <p:ext uri="{BB962C8B-B14F-4D97-AF65-F5344CB8AC3E}">
        <p14:creationId xmlns:p14="http://schemas.microsoft.com/office/powerpoint/2010/main" val="297675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44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44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44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44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0"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D9934F-6513-4395-B44A-0CBC93467CE7}" type="slidenum">
              <a:rPr lang="en-US" altLang="en-US"/>
              <a:pPr/>
              <a:t>23</a:t>
            </a:fld>
            <a:endParaRPr lang="en-US" altLang="en-US"/>
          </a:p>
        </p:txBody>
      </p:sp>
      <p:sp>
        <p:nvSpPr>
          <p:cNvPr id="445442" name="Rectangle 2"/>
          <p:cNvSpPr>
            <a:spLocks noGrp="1" noChangeArrowheads="1"/>
          </p:cNvSpPr>
          <p:nvPr>
            <p:ph type="title"/>
          </p:nvPr>
        </p:nvSpPr>
        <p:spPr/>
        <p:txBody>
          <a:bodyPr/>
          <a:lstStyle/>
          <a:p>
            <a:r>
              <a:rPr lang="en-US" noProof="0" dirty="0"/>
              <a:t>Profit formula 2</a:t>
            </a:r>
          </a:p>
        </p:txBody>
      </p:sp>
      <p:sp>
        <p:nvSpPr>
          <p:cNvPr id="445443" name="Rectangle 3"/>
          <p:cNvSpPr>
            <a:spLocks noGrp="1" noChangeArrowheads="1"/>
          </p:cNvSpPr>
          <p:nvPr>
            <p:ph type="body" idx="1"/>
          </p:nvPr>
        </p:nvSpPr>
        <p:spPr/>
        <p:txBody>
          <a:bodyPr/>
          <a:lstStyle/>
          <a:p>
            <a:pPr>
              <a:buNone/>
            </a:pPr>
            <a:r>
              <a:rPr lang="en-US" sz="3200" b="1" dirty="0">
                <a:solidFill>
                  <a:srgbClr val="0000FF"/>
                </a:solidFill>
              </a:rPr>
              <a:t>Cigar Box method</a:t>
            </a:r>
          </a:p>
          <a:p>
            <a:pPr>
              <a:buNone/>
            </a:pPr>
            <a:endParaRPr lang="en-US" sz="2800" b="1" dirty="0">
              <a:solidFill>
                <a:srgbClr val="0000FF"/>
              </a:solidFill>
            </a:endParaRPr>
          </a:p>
          <a:p>
            <a:r>
              <a:rPr lang="en-US" sz="3200" dirty="0"/>
              <a:t>Profit = Contribution – Fixed costs</a:t>
            </a:r>
          </a:p>
          <a:p>
            <a:r>
              <a:rPr lang="en-US" sz="3200" dirty="0"/>
              <a:t>Formula: </a:t>
            </a:r>
          </a:p>
          <a:p>
            <a:r>
              <a:rPr lang="en-US" sz="3200" dirty="0"/>
              <a:t>Profit = </a:t>
            </a:r>
            <a:r>
              <a:rPr lang="en-US" sz="3200" dirty="0">
                <a:solidFill>
                  <a:srgbClr val="0000FF"/>
                </a:solidFill>
              </a:rPr>
              <a:t>(</a:t>
            </a:r>
            <a:r>
              <a:rPr lang="en-US" sz="3200" b="1" dirty="0">
                <a:solidFill>
                  <a:srgbClr val="0000FF"/>
                </a:solidFill>
              </a:rPr>
              <a:t>P – VC) * q </a:t>
            </a:r>
            <a:r>
              <a:rPr lang="en-US" sz="3200" dirty="0">
                <a:solidFill>
                  <a:srgbClr val="0000FF"/>
                </a:solidFill>
              </a:rPr>
              <a:t>–</a:t>
            </a:r>
            <a:r>
              <a:rPr lang="en-US" sz="3200" b="1" dirty="0">
                <a:solidFill>
                  <a:srgbClr val="0000FF"/>
                </a:solidFill>
              </a:rPr>
              <a:t> FC </a:t>
            </a:r>
          </a:p>
          <a:p>
            <a:endParaRPr lang="en-US" sz="1800" b="1" dirty="0">
              <a:solidFill>
                <a:srgbClr val="0000FF"/>
              </a:solidFill>
            </a:endParaRPr>
          </a:p>
        </p:txBody>
      </p:sp>
      <p:sp>
        <p:nvSpPr>
          <p:cNvPr id="445444" name="Rectangle 4"/>
          <p:cNvSpPr>
            <a:spLocks noChangeArrowheads="1"/>
          </p:cNvSpPr>
          <p:nvPr/>
        </p:nvSpPr>
        <p:spPr bwMode="auto">
          <a:xfrm>
            <a:off x="215106" y="4941170"/>
            <a:ext cx="8713788" cy="480131"/>
          </a:xfrm>
          <a:prstGeom prst="rect">
            <a:avLst/>
          </a:prstGeom>
          <a:noFill/>
          <a:ln w="9525" algn="ctr">
            <a:noFill/>
            <a:miter lim="800000"/>
            <a:headEnd/>
            <a:tailEnd/>
          </a:ln>
          <a:effectLst/>
        </p:spPr>
        <p:txBody>
          <a:bodyPr>
            <a:spAutoFit/>
          </a:bodyPr>
          <a:lstStyle/>
          <a:p>
            <a:pPr>
              <a:lnSpc>
                <a:spcPct val="90000"/>
              </a:lnSpc>
              <a:spcBef>
                <a:spcPct val="20000"/>
              </a:spcBef>
              <a:buClr>
                <a:schemeClr val="tx2"/>
              </a:buClr>
              <a:buSzPct val="70000"/>
              <a:buFont typeface="Wingdings" pitchFamily="2" charset="2"/>
              <a:buNone/>
            </a:pPr>
            <a:r>
              <a:rPr lang="en-US" sz="2800" b="1" i="1" dirty="0">
                <a:solidFill>
                  <a:schemeClr val="accent1"/>
                </a:solidFill>
              </a:rPr>
              <a:t>“Contribution minus fixed cost is profit”</a:t>
            </a:r>
          </a:p>
        </p:txBody>
      </p:sp>
      <p:sp>
        <p:nvSpPr>
          <p:cNvPr id="6" name="Rectangle 4"/>
          <p:cNvSpPr>
            <a:spLocks noChangeArrowheads="1"/>
          </p:cNvSpPr>
          <p:nvPr/>
        </p:nvSpPr>
        <p:spPr bwMode="auto">
          <a:xfrm>
            <a:off x="611560" y="5650796"/>
            <a:ext cx="8713788" cy="480131"/>
          </a:xfrm>
          <a:prstGeom prst="rect">
            <a:avLst/>
          </a:prstGeom>
          <a:noFill/>
          <a:ln w="9525" algn="ctr">
            <a:noFill/>
            <a:miter lim="800000"/>
            <a:headEnd/>
            <a:tailEnd/>
          </a:ln>
          <a:effectLst/>
        </p:spPr>
        <p:txBody>
          <a:bodyPr>
            <a:spAutoFit/>
          </a:bodyPr>
          <a:lstStyle/>
          <a:p>
            <a:pPr algn="l">
              <a:lnSpc>
                <a:spcPct val="90000"/>
              </a:lnSpc>
              <a:spcBef>
                <a:spcPct val="20000"/>
              </a:spcBef>
              <a:buClr>
                <a:schemeClr val="tx2"/>
              </a:buClr>
              <a:buSzPct val="70000"/>
              <a:buFont typeface="Wingdings" pitchFamily="2" charset="2"/>
              <a:buNone/>
            </a:pPr>
            <a:r>
              <a:rPr lang="en-US" sz="2800" dirty="0"/>
              <a:t>Which documents are needed?</a:t>
            </a:r>
          </a:p>
        </p:txBody>
      </p:sp>
    </p:spTree>
    <p:extLst>
      <p:ext uri="{BB962C8B-B14F-4D97-AF65-F5344CB8AC3E}">
        <p14:creationId xmlns:p14="http://schemas.microsoft.com/office/powerpoint/2010/main" val="59663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5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5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5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54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54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A1F4F15-65AC-4B25-89B4-8CC9F4D1C343}" type="slidenum">
              <a:rPr lang="en-US" altLang="en-US"/>
              <a:pPr/>
              <a:t>24</a:t>
            </a:fld>
            <a:endParaRPr lang="en-US" altLang="en-US"/>
          </a:p>
        </p:txBody>
      </p:sp>
      <p:sp>
        <p:nvSpPr>
          <p:cNvPr id="447490" name="Rectangle 2"/>
          <p:cNvSpPr>
            <a:spLocks noGrp="1" noChangeArrowheads="1"/>
          </p:cNvSpPr>
          <p:nvPr>
            <p:ph type="title"/>
          </p:nvPr>
        </p:nvSpPr>
        <p:spPr/>
        <p:txBody>
          <a:bodyPr/>
          <a:lstStyle/>
          <a:p>
            <a:r>
              <a:rPr lang="en-US" noProof="0" dirty="0"/>
              <a:t>Comparing methods</a:t>
            </a:r>
          </a:p>
        </p:txBody>
      </p:sp>
      <p:sp>
        <p:nvSpPr>
          <p:cNvPr id="447491" name="Rectangle 3"/>
          <p:cNvSpPr>
            <a:spLocks noGrp="1" noChangeArrowheads="1"/>
          </p:cNvSpPr>
          <p:nvPr>
            <p:ph type="body" idx="1"/>
          </p:nvPr>
        </p:nvSpPr>
        <p:spPr>
          <a:xfrm>
            <a:off x="457200" y="1268415"/>
            <a:ext cx="8229600" cy="4752875"/>
          </a:xfrm>
        </p:spPr>
        <p:txBody>
          <a:bodyPr/>
          <a:lstStyle/>
          <a:p>
            <a:pPr>
              <a:lnSpc>
                <a:spcPct val="150000"/>
              </a:lnSpc>
              <a:buFont typeface="Wingdings" pitchFamily="2" charset="2"/>
              <a:buNone/>
            </a:pPr>
            <a:r>
              <a:rPr lang="en-US" sz="3200" b="1" dirty="0"/>
              <a:t>Bookkeeping:</a:t>
            </a:r>
            <a:r>
              <a:rPr lang="en-US" sz="3200" b="1" dirty="0">
                <a:solidFill>
                  <a:srgbClr val="0000FF"/>
                </a:solidFill>
              </a:rPr>
              <a:t> </a:t>
            </a:r>
          </a:p>
          <a:p>
            <a:pPr>
              <a:lnSpc>
                <a:spcPct val="130000"/>
              </a:lnSpc>
              <a:buFont typeface="Wingdings" pitchFamily="2" charset="2"/>
              <a:buNone/>
            </a:pPr>
            <a:r>
              <a:rPr lang="en-US" sz="3200" b="1" dirty="0">
                <a:solidFill>
                  <a:srgbClr val="0000FF"/>
                </a:solidFill>
              </a:rPr>
              <a:t>	P*q 		  – (VC*q  + FC)   </a:t>
            </a:r>
            <a:r>
              <a:rPr lang="en-US" sz="3200" b="1" dirty="0"/>
              <a:t>= Profit</a:t>
            </a:r>
            <a:r>
              <a:rPr lang="en-US" sz="1800" b="1" dirty="0"/>
              <a:t>	Sales per period	               Costs per period	 </a:t>
            </a:r>
          </a:p>
          <a:p>
            <a:pPr>
              <a:lnSpc>
                <a:spcPct val="160000"/>
              </a:lnSpc>
              <a:buFont typeface="Wingdings" pitchFamily="2" charset="2"/>
              <a:buNone/>
            </a:pPr>
            <a:r>
              <a:rPr lang="en-US" sz="3200" b="1" dirty="0"/>
              <a:t>Cigar Box:</a:t>
            </a:r>
            <a:r>
              <a:rPr lang="en-US" sz="3200" b="1" dirty="0">
                <a:solidFill>
                  <a:srgbClr val="0000FF"/>
                </a:solidFill>
              </a:rPr>
              <a:t> </a:t>
            </a:r>
          </a:p>
          <a:p>
            <a:pPr>
              <a:lnSpc>
                <a:spcPct val="120000"/>
              </a:lnSpc>
              <a:buFont typeface="Wingdings" pitchFamily="2" charset="2"/>
              <a:buNone/>
            </a:pPr>
            <a:r>
              <a:rPr lang="en-US" sz="3200" b="1" dirty="0">
                <a:solidFill>
                  <a:srgbClr val="0000FF"/>
                </a:solidFill>
              </a:rPr>
              <a:t>	(P–VC) 	    * q  		–  FC    </a:t>
            </a:r>
            <a:r>
              <a:rPr lang="en-US" sz="3200" b="1" dirty="0"/>
              <a:t>= Profit</a:t>
            </a:r>
          </a:p>
          <a:p>
            <a:pPr>
              <a:lnSpc>
                <a:spcPct val="120000"/>
              </a:lnSpc>
              <a:buFont typeface="Wingdings" pitchFamily="2" charset="2"/>
              <a:buNone/>
            </a:pPr>
            <a:r>
              <a:rPr lang="en-US" sz="1800" b="1" dirty="0"/>
              <a:t>	Margin per unit  *  units per period	   per period</a:t>
            </a:r>
          </a:p>
          <a:p>
            <a:pPr>
              <a:lnSpc>
                <a:spcPct val="120000"/>
              </a:lnSpc>
              <a:buFont typeface="Wingdings" pitchFamily="2" charset="2"/>
              <a:buNone/>
            </a:pPr>
            <a:r>
              <a:rPr lang="en-US" sz="1800" b="1" dirty="0"/>
              <a:t>	      Contribution per period</a:t>
            </a:r>
          </a:p>
          <a:p>
            <a:pPr algn="ctr">
              <a:lnSpc>
                <a:spcPct val="120000"/>
              </a:lnSpc>
              <a:buFont typeface="Wingdings" pitchFamily="2" charset="2"/>
              <a:buNone/>
            </a:pPr>
            <a:r>
              <a:rPr lang="en-US" sz="3200" b="1" i="1" dirty="0">
                <a:solidFill>
                  <a:schemeClr val="accent1"/>
                </a:solidFill>
              </a:rPr>
              <a:t>End result: is the same!</a:t>
            </a:r>
          </a:p>
        </p:txBody>
      </p:sp>
    </p:spTree>
    <p:extLst>
      <p:ext uri="{BB962C8B-B14F-4D97-AF65-F5344CB8AC3E}">
        <p14:creationId xmlns:p14="http://schemas.microsoft.com/office/powerpoint/2010/main" val="353550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7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7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74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749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749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74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BB42D852-E950-416D-95E0-6AF11663436C}" type="slidenum">
              <a:rPr lang="en-US" altLang="en-US"/>
              <a:pPr/>
              <a:t>25</a:t>
            </a:fld>
            <a:endParaRPr lang="en-US" altLang="en-US"/>
          </a:p>
        </p:txBody>
      </p:sp>
      <p:sp>
        <p:nvSpPr>
          <p:cNvPr id="449538" name="Rectangle 2"/>
          <p:cNvSpPr>
            <a:spLocks noGrp="1" noChangeArrowheads="1"/>
          </p:cNvSpPr>
          <p:nvPr>
            <p:ph type="title"/>
          </p:nvPr>
        </p:nvSpPr>
        <p:spPr/>
        <p:txBody>
          <a:bodyPr/>
          <a:lstStyle/>
          <a:p>
            <a:r>
              <a:rPr lang="en-US" noProof="0"/>
              <a:t>Why Cigar Box method?</a:t>
            </a:r>
          </a:p>
        </p:txBody>
      </p:sp>
      <p:sp>
        <p:nvSpPr>
          <p:cNvPr id="449539" name="Rectangle 3"/>
          <p:cNvSpPr>
            <a:spLocks noGrp="1" noChangeArrowheads="1"/>
          </p:cNvSpPr>
          <p:nvPr>
            <p:ph type="body" idx="1"/>
          </p:nvPr>
        </p:nvSpPr>
        <p:spPr>
          <a:xfrm>
            <a:off x="457200" y="1557340"/>
            <a:ext cx="4186238" cy="630237"/>
          </a:xfrm>
        </p:spPr>
        <p:txBody>
          <a:bodyPr/>
          <a:lstStyle/>
          <a:p>
            <a:r>
              <a:rPr lang="en-US" noProof="0"/>
              <a:t>Bookkeeping:</a:t>
            </a:r>
          </a:p>
        </p:txBody>
      </p:sp>
      <p:sp>
        <p:nvSpPr>
          <p:cNvPr id="449540" name="Rectangle 4"/>
          <p:cNvSpPr>
            <a:spLocks noChangeArrowheads="1"/>
          </p:cNvSpPr>
          <p:nvPr/>
        </p:nvSpPr>
        <p:spPr bwMode="auto">
          <a:xfrm>
            <a:off x="4489450" y="1557340"/>
            <a:ext cx="3754438" cy="630237"/>
          </a:xfrm>
          <a:prstGeom prst="rect">
            <a:avLst/>
          </a:prstGeom>
          <a:noFill/>
          <a:ln w="9525">
            <a:noFill/>
            <a:miter lim="800000"/>
            <a:headEnd/>
            <a:tailEnd/>
          </a:ln>
          <a:effectLst/>
        </p:spPr>
        <p:txBody>
          <a:bodyPr/>
          <a:lstStyle/>
          <a:p>
            <a:pPr marL="342900" indent="-342900" algn="l">
              <a:spcBef>
                <a:spcPct val="20000"/>
              </a:spcBef>
              <a:buClr>
                <a:schemeClr val="tx2"/>
              </a:buClr>
              <a:buSzPct val="70000"/>
              <a:buFont typeface="Wingdings" pitchFamily="2" charset="2"/>
              <a:buChar char="l"/>
            </a:pPr>
            <a:r>
              <a:rPr lang="en-US" sz="3000"/>
              <a:t>Cigar Box:</a:t>
            </a:r>
          </a:p>
        </p:txBody>
      </p:sp>
      <p:pic>
        <p:nvPicPr>
          <p:cNvPr id="449541" name="Picture 5"/>
          <p:cNvPicPr>
            <a:picLocks noChangeAspect="1" noChangeArrowheads="1"/>
          </p:cNvPicPr>
          <p:nvPr/>
        </p:nvPicPr>
        <p:blipFill>
          <a:blip r:embed="rId3"/>
          <a:srcRect/>
          <a:stretch>
            <a:fillRect/>
          </a:stretch>
        </p:blipFill>
        <p:spPr bwMode="auto">
          <a:xfrm>
            <a:off x="4572002" y="2133602"/>
            <a:ext cx="3959225" cy="1795463"/>
          </a:xfrm>
          <a:prstGeom prst="rect">
            <a:avLst/>
          </a:prstGeom>
          <a:noFill/>
          <a:ln w="9525" algn="ctr">
            <a:noFill/>
            <a:miter lim="800000"/>
            <a:headEnd/>
            <a:tailEnd/>
          </a:ln>
          <a:effectLst/>
        </p:spPr>
      </p:pic>
      <p:sp>
        <p:nvSpPr>
          <p:cNvPr id="449542" name="Rectangle 6"/>
          <p:cNvSpPr>
            <a:spLocks noChangeArrowheads="1"/>
          </p:cNvSpPr>
          <p:nvPr/>
        </p:nvSpPr>
        <p:spPr bwMode="auto">
          <a:xfrm>
            <a:off x="457200" y="6111875"/>
            <a:ext cx="4186238" cy="630238"/>
          </a:xfrm>
          <a:prstGeom prst="rect">
            <a:avLst/>
          </a:prstGeom>
          <a:noFill/>
          <a:ln w="9525">
            <a:noFill/>
            <a:miter lim="800000"/>
            <a:headEnd/>
            <a:tailEnd/>
          </a:ln>
          <a:effectLst/>
        </p:spPr>
        <p:txBody>
          <a:bodyPr/>
          <a:lstStyle/>
          <a:p>
            <a:pPr marL="342900" indent="-342900" algn="l">
              <a:spcBef>
                <a:spcPct val="20000"/>
              </a:spcBef>
              <a:buClr>
                <a:schemeClr val="tx2"/>
              </a:buClr>
              <a:buSzPct val="70000"/>
              <a:buFont typeface="Wingdings" pitchFamily="2" charset="2"/>
              <a:buChar char="l"/>
            </a:pPr>
            <a:r>
              <a:rPr lang="en-US" sz="3000"/>
              <a:t>Profit yr 2: up 25%</a:t>
            </a:r>
          </a:p>
        </p:txBody>
      </p:sp>
      <p:sp>
        <p:nvSpPr>
          <p:cNvPr id="449543" name="Rectangle 7"/>
          <p:cNvSpPr>
            <a:spLocks noChangeArrowheads="1"/>
          </p:cNvSpPr>
          <p:nvPr/>
        </p:nvSpPr>
        <p:spPr bwMode="auto">
          <a:xfrm>
            <a:off x="4489450" y="6118785"/>
            <a:ext cx="4403725" cy="630238"/>
          </a:xfrm>
          <a:prstGeom prst="rect">
            <a:avLst/>
          </a:prstGeom>
          <a:noFill/>
          <a:ln w="9525">
            <a:noFill/>
            <a:miter lim="800000"/>
            <a:headEnd/>
            <a:tailEnd/>
          </a:ln>
          <a:effectLst/>
        </p:spPr>
        <p:txBody>
          <a:bodyPr/>
          <a:lstStyle/>
          <a:p>
            <a:pPr marL="342900" indent="-342900" algn="l">
              <a:spcBef>
                <a:spcPct val="20000"/>
              </a:spcBef>
              <a:buClr>
                <a:schemeClr val="tx2"/>
              </a:buClr>
              <a:buSzPct val="70000"/>
              <a:buFont typeface="Wingdings" pitchFamily="2" charset="2"/>
              <a:buChar char="l"/>
            </a:pPr>
            <a:r>
              <a:rPr lang="en-US" sz="3000" dirty="0"/>
              <a:t>Profit </a:t>
            </a:r>
            <a:r>
              <a:rPr lang="en-US" sz="3000" dirty="0" err="1"/>
              <a:t>yr</a:t>
            </a:r>
            <a:r>
              <a:rPr lang="en-US" sz="3000" dirty="0"/>
              <a:t> 2: up 125%!</a:t>
            </a:r>
          </a:p>
        </p:txBody>
      </p:sp>
      <p:pic>
        <p:nvPicPr>
          <p:cNvPr id="449544" name="Picture 8"/>
          <p:cNvPicPr>
            <a:picLocks noChangeAspect="1" noChangeArrowheads="1"/>
          </p:cNvPicPr>
          <p:nvPr/>
        </p:nvPicPr>
        <p:blipFill>
          <a:blip r:embed="rId4"/>
          <a:srcRect/>
          <a:stretch>
            <a:fillRect/>
          </a:stretch>
        </p:blipFill>
        <p:spPr bwMode="auto">
          <a:xfrm>
            <a:off x="4572002" y="4149727"/>
            <a:ext cx="3960813" cy="1795463"/>
          </a:xfrm>
          <a:prstGeom prst="rect">
            <a:avLst/>
          </a:prstGeom>
          <a:noFill/>
          <a:ln w="9525" algn="ctr">
            <a:noFill/>
            <a:miter lim="800000"/>
            <a:headEnd/>
            <a:tailEnd/>
          </a:ln>
          <a:effectLst/>
        </p:spPr>
      </p:pic>
      <p:pic>
        <p:nvPicPr>
          <p:cNvPr id="449545" name="Picture 9"/>
          <p:cNvPicPr>
            <a:picLocks noChangeAspect="1" noChangeArrowheads="1"/>
          </p:cNvPicPr>
          <p:nvPr/>
        </p:nvPicPr>
        <p:blipFill>
          <a:blip r:embed="rId5"/>
          <a:srcRect/>
          <a:stretch>
            <a:fillRect/>
          </a:stretch>
        </p:blipFill>
        <p:spPr bwMode="auto">
          <a:xfrm>
            <a:off x="611190" y="2133602"/>
            <a:ext cx="3671887" cy="1820863"/>
          </a:xfrm>
          <a:prstGeom prst="rect">
            <a:avLst/>
          </a:prstGeom>
          <a:noFill/>
          <a:ln w="9525" algn="ctr">
            <a:noFill/>
            <a:miter lim="800000"/>
            <a:headEnd/>
            <a:tailEnd/>
          </a:ln>
          <a:effectLst/>
        </p:spPr>
      </p:pic>
      <p:pic>
        <p:nvPicPr>
          <p:cNvPr id="449546" name="Picture 10"/>
          <p:cNvPicPr>
            <a:picLocks noChangeAspect="1" noChangeArrowheads="1"/>
          </p:cNvPicPr>
          <p:nvPr/>
        </p:nvPicPr>
        <p:blipFill>
          <a:blip r:embed="rId6"/>
          <a:srcRect/>
          <a:stretch>
            <a:fillRect/>
          </a:stretch>
        </p:blipFill>
        <p:spPr bwMode="auto">
          <a:xfrm>
            <a:off x="611190" y="4149725"/>
            <a:ext cx="3673475" cy="1822450"/>
          </a:xfrm>
          <a:prstGeom prst="rect">
            <a:avLst/>
          </a:prstGeom>
          <a:noFill/>
          <a:ln w="9525" algn="ctr">
            <a:noFill/>
            <a:miter lim="800000"/>
            <a:headEnd/>
            <a:tailEnd/>
          </a:ln>
          <a:effectLst/>
        </p:spPr>
      </p:pic>
    </p:spTree>
    <p:extLst>
      <p:ext uri="{BB962C8B-B14F-4D97-AF65-F5344CB8AC3E}">
        <p14:creationId xmlns:p14="http://schemas.microsoft.com/office/powerpoint/2010/main" val="337321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95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95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95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954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95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95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95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p:bldP spid="449540" grpId="0" build="p"/>
      <p:bldP spid="449542" grpId="0" build="p"/>
      <p:bldP spid="4495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CB2 – Contribution Analysis</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26</a:t>
            </a:fld>
            <a:endParaRPr lang="en-US" altLang="en-US"/>
          </a:p>
        </p:txBody>
      </p:sp>
      <p:pic>
        <p:nvPicPr>
          <p:cNvPr id="14" name="Picture 13">
            <a:extLst>
              <a:ext uri="{FF2B5EF4-FFF2-40B4-BE49-F238E27FC236}">
                <a16:creationId xmlns:a16="http://schemas.microsoft.com/office/drawing/2014/main" id="{6F8D7EA5-1485-4167-A5BA-EB11704E9BDB}"/>
              </a:ext>
            </a:extLst>
          </p:cNvPr>
          <p:cNvPicPr>
            <a:picLocks noChangeAspect="1"/>
          </p:cNvPicPr>
          <p:nvPr/>
        </p:nvPicPr>
        <p:blipFill>
          <a:blip r:embed="rId2"/>
          <a:stretch>
            <a:fillRect/>
          </a:stretch>
        </p:blipFill>
        <p:spPr>
          <a:xfrm>
            <a:off x="392099" y="1845119"/>
            <a:ext cx="8294701" cy="3975800"/>
          </a:xfrm>
          <a:prstGeom prst="rect">
            <a:avLst/>
          </a:prstGeom>
        </p:spPr>
      </p:pic>
    </p:spTree>
    <p:extLst>
      <p:ext uri="{BB962C8B-B14F-4D97-AF65-F5344CB8AC3E}">
        <p14:creationId xmlns:p14="http://schemas.microsoft.com/office/powerpoint/2010/main" val="1739083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27</a:t>
            </a:fld>
            <a:endParaRPr lang="en-US" altLang="en-US"/>
          </a:p>
        </p:txBody>
      </p:sp>
      <p:sp>
        <p:nvSpPr>
          <p:cNvPr id="238596" name="Rectangle 4"/>
          <p:cNvSpPr>
            <a:spLocks noGrp="1" noChangeArrowheads="1"/>
          </p:cNvSpPr>
          <p:nvPr>
            <p:ph type="ctrTitle"/>
          </p:nvPr>
        </p:nvSpPr>
        <p:spPr/>
        <p:txBody>
          <a:bodyPr/>
          <a:lstStyle/>
          <a:p>
            <a:r>
              <a:rPr lang="en-US" dirty="0"/>
              <a:t>Why use the </a:t>
            </a:r>
            <a:br>
              <a:rPr lang="en-US" dirty="0"/>
            </a:br>
            <a:r>
              <a:rPr lang="en-US" dirty="0"/>
              <a:t>Cigar Box Method?</a:t>
            </a:r>
            <a:endParaRPr lang="en-US" noProof="0" dirty="0"/>
          </a:p>
        </p:txBody>
      </p:sp>
      <p:sp>
        <p:nvSpPr>
          <p:cNvPr id="238597" name="Rectangle 5"/>
          <p:cNvSpPr>
            <a:spLocks noGrp="1" noChangeArrowheads="1"/>
          </p:cNvSpPr>
          <p:nvPr>
            <p:ph type="subTitle" idx="1"/>
          </p:nvPr>
        </p:nvSpPr>
        <p:spPr>
          <a:xfrm>
            <a:off x="684215" y="3049590"/>
            <a:ext cx="6624637" cy="3259137"/>
          </a:xfrm>
        </p:spPr>
        <p:txBody>
          <a:bodyPr/>
          <a:lstStyle/>
          <a:p>
            <a:pPr marL="342900" indent="-342900">
              <a:lnSpc>
                <a:spcPct val="80000"/>
              </a:lnSpc>
            </a:pPr>
            <a:endParaRPr lang="en-US" i="1" noProof="0" dirty="0"/>
          </a:p>
          <a:p>
            <a:pPr marL="342900" indent="-342900">
              <a:lnSpc>
                <a:spcPct val="80000"/>
              </a:lnSpc>
            </a:pPr>
            <a:endParaRPr lang="en-US" i="1" dirty="0"/>
          </a:p>
          <a:p>
            <a:pPr marL="342900" indent="-342900">
              <a:lnSpc>
                <a:spcPct val="80000"/>
              </a:lnSpc>
            </a:pPr>
            <a:r>
              <a:rPr lang="en-US" i="1" dirty="0">
                <a:solidFill>
                  <a:srgbClr val="FF0000"/>
                </a:solidFill>
              </a:rPr>
              <a:t>Argument 2:</a:t>
            </a:r>
          </a:p>
          <a:p>
            <a:pPr marL="342900" indent="-342900"/>
            <a:r>
              <a:rPr lang="en-US" i="1" dirty="0"/>
              <a:t>Allocating fixed costs leads to wrong business decisions.</a:t>
            </a:r>
            <a:endParaRPr lang="en-US" i="1" noProof="0" dirty="0"/>
          </a:p>
          <a:p>
            <a:pPr marL="342900" indent="-342900">
              <a:lnSpc>
                <a:spcPct val="80000"/>
              </a:lnSpc>
            </a:pPr>
            <a:endParaRPr lang="en-US" i="1" noProof="0" dirty="0"/>
          </a:p>
        </p:txBody>
      </p:sp>
    </p:spTree>
    <p:extLst>
      <p:ext uri="{BB962C8B-B14F-4D97-AF65-F5344CB8AC3E}">
        <p14:creationId xmlns:p14="http://schemas.microsoft.com/office/powerpoint/2010/main" val="3001343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D9934F-6513-4395-B44A-0CBC93467CE7}" type="slidenum">
              <a:rPr lang="en-US" altLang="en-US"/>
              <a:pPr/>
              <a:t>28</a:t>
            </a:fld>
            <a:endParaRPr lang="en-US" altLang="en-US"/>
          </a:p>
        </p:txBody>
      </p:sp>
      <p:sp>
        <p:nvSpPr>
          <p:cNvPr id="445442" name="Rectangle 2"/>
          <p:cNvSpPr>
            <a:spLocks noGrp="1" noChangeArrowheads="1"/>
          </p:cNvSpPr>
          <p:nvPr>
            <p:ph type="title"/>
          </p:nvPr>
        </p:nvSpPr>
        <p:spPr/>
        <p:txBody>
          <a:bodyPr/>
          <a:lstStyle/>
          <a:p>
            <a:r>
              <a:rPr lang="en-US" noProof="0" dirty="0"/>
              <a:t>Cost price formula</a:t>
            </a:r>
          </a:p>
        </p:txBody>
      </p:sp>
      <p:sp>
        <p:nvSpPr>
          <p:cNvPr id="445443" name="Rectangle 3"/>
          <p:cNvSpPr>
            <a:spLocks noGrp="1" noChangeArrowheads="1"/>
          </p:cNvSpPr>
          <p:nvPr>
            <p:ph type="body" idx="1"/>
          </p:nvPr>
        </p:nvSpPr>
        <p:spPr>
          <a:xfrm>
            <a:off x="335233" y="1412047"/>
            <a:ext cx="8229600" cy="2739569"/>
          </a:xfrm>
        </p:spPr>
        <p:txBody>
          <a:bodyPr/>
          <a:lstStyle/>
          <a:p>
            <a:pPr marL="0" indent="0">
              <a:buNone/>
            </a:pPr>
            <a:endParaRPr lang="en-US" sz="1200" b="1" dirty="0">
              <a:solidFill>
                <a:srgbClr val="0000FF"/>
              </a:solidFill>
            </a:endParaRPr>
          </a:p>
          <a:p>
            <a:r>
              <a:rPr lang="en-US" sz="3200" dirty="0"/>
              <a:t>Total cost = Variable costs + Fixed costs</a:t>
            </a:r>
          </a:p>
          <a:p>
            <a:r>
              <a:rPr lang="en-US" sz="3200" dirty="0"/>
              <a:t>Cost price per unit = TC / q</a:t>
            </a:r>
          </a:p>
          <a:p>
            <a:r>
              <a:rPr lang="en-US" sz="3200" dirty="0"/>
              <a:t>Formula: </a:t>
            </a:r>
          </a:p>
          <a:p>
            <a:pPr marL="0" indent="0">
              <a:buNone/>
            </a:pPr>
            <a:r>
              <a:rPr lang="en-US" sz="3200" b="1" dirty="0">
                <a:solidFill>
                  <a:srgbClr val="0000FF"/>
                </a:solidFill>
              </a:rPr>
              <a:t>		TC/q = VC + FC/q</a:t>
            </a:r>
          </a:p>
        </p:txBody>
      </p:sp>
      <p:sp>
        <p:nvSpPr>
          <p:cNvPr id="445444" name="Rectangle 4"/>
          <p:cNvSpPr>
            <a:spLocks noChangeArrowheads="1"/>
          </p:cNvSpPr>
          <p:nvPr/>
        </p:nvSpPr>
        <p:spPr bwMode="auto">
          <a:xfrm>
            <a:off x="448852" y="4031377"/>
            <a:ext cx="8568952" cy="2246769"/>
          </a:xfrm>
          <a:prstGeom prst="rect">
            <a:avLst/>
          </a:prstGeom>
          <a:noFill/>
          <a:ln w="9525" algn="ctr">
            <a:noFill/>
            <a:miter lim="800000"/>
            <a:headEnd/>
            <a:tailEnd/>
          </a:ln>
          <a:effectLst/>
        </p:spPr>
        <p:txBody>
          <a:bodyPr wrap="square">
            <a:spAutoFit/>
          </a:bodyPr>
          <a:lstStyle/>
          <a:p>
            <a:pPr algn="l"/>
            <a:r>
              <a:rPr lang="en-US" sz="2800" dirty="0"/>
              <a:t>Is the cost price a constant figure?</a:t>
            </a:r>
          </a:p>
          <a:p>
            <a:pPr algn="l"/>
            <a:r>
              <a:rPr lang="en-US" sz="2800" dirty="0"/>
              <a:t>Answer: </a:t>
            </a:r>
            <a:r>
              <a:rPr lang="en-US" sz="2800" b="1" dirty="0"/>
              <a:t>no</a:t>
            </a:r>
            <a:r>
              <a:rPr lang="en-US" sz="2800" dirty="0"/>
              <a:t>, it fluctuates with q, the quantity sold!</a:t>
            </a:r>
          </a:p>
          <a:p>
            <a:pPr lvl="1" indent="-692150" algn="l"/>
            <a:endParaRPr lang="en-US" sz="2800" u="sng" dirty="0"/>
          </a:p>
          <a:p>
            <a:pPr lvl="1" indent="-692150" algn="l"/>
            <a:r>
              <a:rPr lang="en-US" sz="2800" u="sng" dirty="0"/>
              <a:t>In the cost price, the variable costs are fixed and </a:t>
            </a:r>
          </a:p>
          <a:p>
            <a:pPr lvl="1" indent="-692150" algn="l"/>
            <a:r>
              <a:rPr lang="en-US" sz="2800" u="sng" dirty="0"/>
              <a:t>the fixed costs are variable…! </a:t>
            </a:r>
          </a:p>
        </p:txBody>
      </p:sp>
    </p:spTree>
    <p:extLst>
      <p:ext uri="{BB962C8B-B14F-4D97-AF65-F5344CB8AC3E}">
        <p14:creationId xmlns:p14="http://schemas.microsoft.com/office/powerpoint/2010/main" val="7309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5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5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5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54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54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544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544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544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454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fixed costs to SKU’s</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29</a:t>
            </a:fld>
            <a:endParaRPr lang="en-US" altLang="en-US"/>
          </a:p>
        </p:txBody>
      </p:sp>
      <p:pic>
        <p:nvPicPr>
          <p:cNvPr id="5" name="Picture 4">
            <a:extLst>
              <a:ext uri="{FF2B5EF4-FFF2-40B4-BE49-F238E27FC236}">
                <a16:creationId xmlns:a16="http://schemas.microsoft.com/office/drawing/2014/main" id="{64E31FF2-8245-465B-84B4-230170F61D1D}"/>
              </a:ext>
            </a:extLst>
          </p:cNvPr>
          <p:cNvPicPr>
            <a:picLocks noChangeAspect="1"/>
          </p:cNvPicPr>
          <p:nvPr/>
        </p:nvPicPr>
        <p:blipFill>
          <a:blip r:embed="rId2"/>
          <a:stretch>
            <a:fillRect/>
          </a:stretch>
        </p:blipFill>
        <p:spPr>
          <a:xfrm>
            <a:off x="360268" y="1508201"/>
            <a:ext cx="8294701" cy="4747800"/>
          </a:xfrm>
          <a:prstGeom prst="rect">
            <a:avLst/>
          </a:prstGeom>
        </p:spPr>
      </p:pic>
    </p:spTree>
    <p:extLst>
      <p:ext uri="{BB962C8B-B14F-4D97-AF65-F5344CB8AC3E}">
        <p14:creationId xmlns:p14="http://schemas.microsoft.com/office/powerpoint/2010/main" val="308173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923112" cy="1295400"/>
          </a:xfrm>
        </p:spPr>
        <p:txBody>
          <a:bodyPr/>
          <a:lstStyle/>
          <a:p>
            <a:r>
              <a:rPr lang="en-US" dirty="0"/>
              <a:t>Cigar Box applications worldwide &gt; 100 users</a:t>
            </a:r>
            <a:endParaRPr lang="nl-NL" dirty="0"/>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3</a:t>
            </a:fld>
            <a:endParaRPr lang="en-US" altLang="en-US"/>
          </a:p>
        </p:txBody>
      </p:sp>
      <p:pic>
        <p:nvPicPr>
          <p:cNvPr id="7" name="Content Placeholder 6"/>
          <p:cNvPicPr>
            <a:picLocks noGrp="1" noChangeAspect="1"/>
          </p:cNvPicPr>
          <p:nvPr>
            <p:ph idx="1"/>
          </p:nvPr>
        </p:nvPicPr>
        <p:blipFill>
          <a:blip r:embed="rId2"/>
          <a:stretch>
            <a:fillRect/>
          </a:stretch>
        </p:blipFill>
        <p:spPr>
          <a:xfrm>
            <a:off x="1043608" y="1825650"/>
            <a:ext cx="7057103" cy="4411662"/>
          </a:xfrm>
          <a:prstGeom prst="rect">
            <a:avLst/>
          </a:prstGeom>
        </p:spPr>
      </p:pic>
      <p:pic>
        <p:nvPicPr>
          <p:cNvPr id="8" name="Picture 7"/>
          <p:cNvPicPr>
            <a:picLocks noChangeAspect="1"/>
          </p:cNvPicPr>
          <p:nvPr/>
        </p:nvPicPr>
        <p:blipFill>
          <a:blip r:embed="rId3"/>
          <a:stretch>
            <a:fillRect/>
          </a:stretch>
        </p:blipFill>
        <p:spPr>
          <a:xfrm flipV="1">
            <a:off x="4067946" y="2877299"/>
            <a:ext cx="121583" cy="138952"/>
          </a:xfrm>
          <a:prstGeom prst="rect">
            <a:avLst/>
          </a:prstGeom>
        </p:spPr>
      </p:pic>
      <p:pic>
        <p:nvPicPr>
          <p:cNvPr id="9" name="Picture 8"/>
          <p:cNvPicPr>
            <a:picLocks noChangeAspect="1"/>
          </p:cNvPicPr>
          <p:nvPr/>
        </p:nvPicPr>
        <p:blipFill>
          <a:blip r:embed="rId3"/>
          <a:stretch>
            <a:fillRect/>
          </a:stretch>
        </p:blipFill>
        <p:spPr>
          <a:xfrm flipH="1">
            <a:off x="5220074" y="3140970"/>
            <a:ext cx="121585" cy="138955"/>
          </a:xfrm>
          <a:prstGeom prst="rect">
            <a:avLst/>
          </a:prstGeom>
        </p:spPr>
      </p:pic>
      <p:pic>
        <p:nvPicPr>
          <p:cNvPr id="16" name="Picture 15"/>
          <p:cNvPicPr>
            <a:picLocks noChangeAspect="1"/>
          </p:cNvPicPr>
          <p:nvPr/>
        </p:nvPicPr>
        <p:blipFill>
          <a:blip r:embed="rId3"/>
          <a:stretch>
            <a:fillRect/>
          </a:stretch>
        </p:blipFill>
        <p:spPr>
          <a:xfrm flipH="1">
            <a:off x="6228186" y="2639365"/>
            <a:ext cx="121585" cy="138955"/>
          </a:xfrm>
          <a:prstGeom prst="rect">
            <a:avLst/>
          </a:prstGeom>
        </p:spPr>
      </p:pic>
      <p:pic>
        <p:nvPicPr>
          <p:cNvPr id="17" name="Picture 16"/>
          <p:cNvPicPr>
            <a:picLocks noChangeAspect="1"/>
          </p:cNvPicPr>
          <p:nvPr/>
        </p:nvPicPr>
        <p:blipFill>
          <a:blip r:embed="rId4"/>
          <a:stretch>
            <a:fillRect/>
          </a:stretch>
        </p:blipFill>
        <p:spPr>
          <a:xfrm>
            <a:off x="4788024" y="4221088"/>
            <a:ext cx="83088" cy="72010"/>
          </a:xfrm>
          <a:prstGeom prst="rect">
            <a:avLst/>
          </a:prstGeom>
        </p:spPr>
      </p:pic>
      <p:pic>
        <p:nvPicPr>
          <p:cNvPr id="18" name="Picture 17"/>
          <p:cNvPicPr>
            <a:picLocks noChangeAspect="1"/>
          </p:cNvPicPr>
          <p:nvPr/>
        </p:nvPicPr>
        <p:blipFill>
          <a:blip r:embed="rId4"/>
          <a:stretch>
            <a:fillRect/>
          </a:stretch>
        </p:blipFill>
        <p:spPr>
          <a:xfrm>
            <a:off x="4488909" y="3739928"/>
            <a:ext cx="83088" cy="72010"/>
          </a:xfrm>
          <a:prstGeom prst="rect">
            <a:avLst/>
          </a:prstGeom>
        </p:spPr>
      </p:pic>
      <p:pic>
        <p:nvPicPr>
          <p:cNvPr id="19" name="Picture 18"/>
          <p:cNvPicPr>
            <a:picLocks noChangeAspect="1"/>
          </p:cNvPicPr>
          <p:nvPr/>
        </p:nvPicPr>
        <p:blipFill>
          <a:blip r:embed="rId4"/>
          <a:stretch>
            <a:fillRect/>
          </a:stretch>
        </p:blipFill>
        <p:spPr>
          <a:xfrm>
            <a:off x="4283968" y="3739928"/>
            <a:ext cx="83088" cy="72010"/>
          </a:xfrm>
          <a:prstGeom prst="rect">
            <a:avLst/>
          </a:prstGeom>
        </p:spPr>
      </p:pic>
      <p:pic>
        <p:nvPicPr>
          <p:cNvPr id="20" name="Picture 19"/>
          <p:cNvPicPr>
            <a:picLocks noChangeAspect="1"/>
          </p:cNvPicPr>
          <p:nvPr/>
        </p:nvPicPr>
        <p:blipFill>
          <a:blip r:embed="rId4"/>
          <a:stretch>
            <a:fillRect/>
          </a:stretch>
        </p:blipFill>
        <p:spPr>
          <a:xfrm>
            <a:off x="5838552" y="3807994"/>
            <a:ext cx="83088" cy="72010"/>
          </a:xfrm>
          <a:prstGeom prst="rect">
            <a:avLst/>
          </a:prstGeom>
        </p:spPr>
      </p:pic>
      <p:pic>
        <p:nvPicPr>
          <p:cNvPr id="21" name="Picture 20"/>
          <p:cNvPicPr>
            <a:picLocks noChangeAspect="1"/>
          </p:cNvPicPr>
          <p:nvPr/>
        </p:nvPicPr>
        <p:blipFill>
          <a:blip r:embed="rId4"/>
          <a:stretch>
            <a:fillRect/>
          </a:stretch>
        </p:blipFill>
        <p:spPr>
          <a:xfrm>
            <a:off x="5797008" y="3068958"/>
            <a:ext cx="83088" cy="72010"/>
          </a:xfrm>
          <a:prstGeom prst="rect">
            <a:avLst/>
          </a:prstGeom>
        </p:spPr>
      </p:pic>
      <p:pic>
        <p:nvPicPr>
          <p:cNvPr id="22" name="Picture 21"/>
          <p:cNvPicPr>
            <a:picLocks noChangeAspect="1"/>
          </p:cNvPicPr>
          <p:nvPr/>
        </p:nvPicPr>
        <p:blipFill>
          <a:blip r:embed="rId4"/>
          <a:stretch>
            <a:fillRect/>
          </a:stretch>
        </p:blipFill>
        <p:spPr>
          <a:xfrm>
            <a:off x="4932040" y="2492896"/>
            <a:ext cx="83088" cy="72010"/>
          </a:xfrm>
          <a:prstGeom prst="rect">
            <a:avLst/>
          </a:prstGeom>
        </p:spPr>
      </p:pic>
      <p:pic>
        <p:nvPicPr>
          <p:cNvPr id="23" name="Picture 22"/>
          <p:cNvPicPr>
            <a:picLocks noChangeAspect="1"/>
          </p:cNvPicPr>
          <p:nvPr/>
        </p:nvPicPr>
        <p:blipFill>
          <a:blip r:embed="rId4"/>
          <a:stretch>
            <a:fillRect/>
          </a:stretch>
        </p:blipFill>
        <p:spPr>
          <a:xfrm>
            <a:off x="4488909" y="2055785"/>
            <a:ext cx="83088" cy="72010"/>
          </a:xfrm>
          <a:prstGeom prst="rect">
            <a:avLst/>
          </a:prstGeom>
        </p:spPr>
      </p:pic>
      <p:pic>
        <p:nvPicPr>
          <p:cNvPr id="24" name="Picture 23"/>
          <p:cNvPicPr>
            <a:picLocks noChangeAspect="1"/>
          </p:cNvPicPr>
          <p:nvPr/>
        </p:nvPicPr>
        <p:blipFill>
          <a:blip r:embed="rId4"/>
          <a:stretch>
            <a:fillRect/>
          </a:stretch>
        </p:blipFill>
        <p:spPr>
          <a:xfrm>
            <a:off x="5258569" y="3043043"/>
            <a:ext cx="83088" cy="72010"/>
          </a:xfrm>
          <a:prstGeom prst="rect">
            <a:avLst/>
          </a:prstGeom>
        </p:spPr>
      </p:pic>
      <p:pic>
        <p:nvPicPr>
          <p:cNvPr id="25" name="Picture 24"/>
          <p:cNvPicPr>
            <a:picLocks noChangeAspect="1"/>
          </p:cNvPicPr>
          <p:nvPr/>
        </p:nvPicPr>
        <p:blipFill>
          <a:blip r:embed="rId4"/>
          <a:stretch>
            <a:fillRect/>
          </a:stretch>
        </p:blipFill>
        <p:spPr>
          <a:xfrm>
            <a:off x="6732240" y="3356992"/>
            <a:ext cx="83088" cy="72010"/>
          </a:xfrm>
          <a:prstGeom prst="rect">
            <a:avLst/>
          </a:prstGeom>
        </p:spPr>
      </p:pic>
      <p:pic>
        <p:nvPicPr>
          <p:cNvPr id="26" name="Picture 25"/>
          <p:cNvPicPr>
            <a:picLocks noChangeAspect="1"/>
          </p:cNvPicPr>
          <p:nvPr/>
        </p:nvPicPr>
        <p:blipFill>
          <a:blip r:embed="rId4"/>
          <a:stretch>
            <a:fillRect/>
          </a:stretch>
        </p:blipFill>
        <p:spPr>
          <a:xfrm>
            <a:off x="6518262" y="2672835"/>
            <a:ext cx="83088" cy="72010"/>
          </a:xfrm>
          <a:prstGeom prst="rect">
            <a:avLst/>
          </a:prstGeom>
        </p:spPr>
      </p:pic>
      <p:pic>
        <p:nvPicPr>
          <p:cNvPr id="27" name="Picture 26"/>
          <p:cNvPicPr>
            <a:picLocks noChangeAspect="1"/>
          </p:cNvPicPr>
          <p:nvPr/>
        </p:nvPicPr>
        <p:blipFill>
          <a:blip r:embed="rId4"/>
          <a:stretch>
            <a:fillRect/>
          </a:stretch>
        </p:blipFill>
        <p:spPr>
          <a:xfrm>
            <a:off x="4064156" y="3763698"/>
            <a:ext cx="83088" cy="72010"/>
          </a:xfrm>
          <a:prstGeom prst="rect">
            <a:avLst/>
          </a:prstGeom>
        </p:spPr>
      </p:pic>
      <p:pic>
        <p:nvPicPr>
          <p:cNvPr id="28" name="Picture 27"/>
          <p:cNvPicPr>
            <a:picLocks noChangeAspect="1"/>
          </p:cNvPicPr>
          <p:nvPr/>
        </p:nvPicPr>
        <p:blipFill>
          <a:blip r:embed="rId4"/>
          <a:stretch>
            <a:fillRect/>
          </a:stretch>
        </p:blipFill>
        <p:spPr>
          <a:xfrm>
            <a:off x="5508104" y="4006564"/>
            <a:ext cx="83088" cy="72010"/>
          </a:xfrm>
          <a:prstGeom prst="rect">
            <a:avLst/>
          </a:prstGeom>
        </p:spPr>
      </p:pic>
      <p:pic>
        <p:nvPicPr>
          <p:cNvPr id="29" name="Picture 28"/>
          <p:cNvPicPr>
            <a:picLocks noChangeAspect="1"/>
          </p:cNvPicPr>
          <p:nvPr/>
        </p:nvPicPr>
        <p:blipFill>
          <a:blip r:embed="rId4"/>
          <a:stretch>
            <a:fillRect/>
          </a:stretch>
        </p:blipFill>
        <p:spPr>
          <a:xfrm>
            <a:off x="5393886" y="3934554"/>
            <a:ext cx="83088" cy="72010"/>
          </a:xfrm>
          <a:prstGeom prst="rect">
            <a:avLst/>
          </a:prstGeom>
        </p:spPr>
      </p:pic>
      <p:pic>
        <p:nvPicPr>
          <p:cNvPr id="30" name="Picture 29"/>
          <p:cNvPicPr>
            <a:picLocks noChangeAspect="1"/>
          </p:cNvPicPr>
          <p:nvPr/>
        </p:nvPicPr>
        <p:blipFill>
          <a:blip r:embed="rId4"/>
          <a:stretch>
            <a:fillRect/>
          </a:stretch>
        </p:blipFill>
        <p:spPr>
          <a:xfrm>
            <a:off x="5018320" y="2211336"/>
            <a:ext cx="83088" cy="72010"/>
          </a:xfrm>
          <a:prstGeom prst="rect">
            <a:avLst/>
          </a:prstGeom>
        </p:spPr>
      </p:pic>
      <p:pic>
        <p:nvPicPr>
          <p:cNvPr id="31" name="Picture 30"/>
          <p:cNvPicPr>
            <a:picLocks noChangeAspect="1"/>
          </p:cNvPicPr>
          <p:nvPr/>
        </p:nvPicPr>
        <p:blipFill>
          <a:blip r:embed="rId4"/>
          <a:stretch>
            <a:fillRect/>
          </a:stretch>
        </p:blipFill>
        <p:spPr>
          <a:xfrm>
            <a:off x="5018320" y="5013176"/>
            <a:ext cx="83088" cy="72010"/>
          </a:xfrm>
          <a:prstGeom prst="rect">
            <a:avLst/>
          </a:prstGeom>
        </p:spPr>
      </p:pic>
      <p:pic>
        <p:nvPicPr>
          <p:cNvPr id="32" name="Picture 31"/>
          <p:cNvPicPr>
            <a:picLocks noChangeAspect="1"/>
          </p:cNvPicPr>
          <p:nvPr/>
        </p:nvPicPr>
        <p:blipFill>
          <a:blip r:embed="rId4"/>
          <a:stretch>
            <a:fillRect/>
          </a:stretch>
        </p:blipFill>
        <p:spPr>
          <a:xfrm>
            <a:off x="5059864" y="2420886"/>
            <a:ext cx="83088" cy="72010"/>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320" y="4899423"/>
            <a:ext cx="1152126" cy="630862"/>
          </a:xfrm>
          <a:prstGeom prst="rect">
            <a:avLst/>
          </a:prstGeom>
        </p:spPr>
      </p:pic>
      <p:pic>
        <p:nvPicPr>
          <p:cNvPr id="34" name="Picture 33"/>
          <p:cNvPicPr>
            <a:picLocks noChangeAspect="1"/>
          </p:cNvPicPr>
          <p:nvPr/>
        </p:nvPicPr>
        <p:blipFill>
          <a:blip r:embed="rId4"/>
          <a:stretch>
            <a:fillRect/>
          </a:stretch>
        </p:blipFill>
        <p:spPr>
          <a:xfrm>
            <a:off x="415651" y="4581128"/>
            <a:ext cx="83088" cy="72010"/>
          </a:xfrm>
          <a:prstGeom prst="rect">
            <a:avLst/>
          </a:prstGeom>
        </p:spPr>
      </p:pic>
      <p:sp>
        <p:nvSpPr>
          <p:cNvPr id="35" name="TextBox 34"/>
          <p:cNvSpPr txBox="1"/>
          <p:nvPr/>
        </p:nvSpPr>
        <p:spPr>
          <a:xfrm>
            <a:off x="477869" y="4432467"/>
            <a:ext cx="1520440" cy="369332"/>
          </a:xfrm>
          <a:prstGeom prst="rect">
            <a:avLst/>
          </a:prstGeom>
          <a:noFill/>
        </p:spPr>
        <p:txBody>
          <a:bodyPr wrap="square" rtlCol="0">
            <a:spAutoFit/>
          </a:bodyPr>
          <a:lstStyle/>
          <a:p>
            <a:r>
              <a:rPr lang="en-US" dirty="0">
                <a:solidFill>
                  <a:srgbClr val="C00000"/>
                </a:solidFill>
              </a:rPr>
              <a:t>Bakery jobs</a:t>
            </a:r>
          </a:p>
        </p:txBody>
      </p:sp>
      <p:pic>
        <p:nvPicPr>
          <p:cNvPr id="36" name="Picture 35"/>
          <p:cNvPicPr>
            <a:picLocks noChangeAspect="1"/>
          </p:cNvPicPr>
          <p:nvPr/>
        </p:nvPicPr>
        <p:blipFill>
          <a:blip r:embed="rId3"/>
          <a:stretch>
            <a:fillRect/>
          </a:stretch>
        </p:blipFill>
        <p:spPr>
          <a:xfrm flipH="1">
            <a:off x="6349771" y="2807823"/>
            <a:ext cx="121585" cy="138955"/>
          </a:xfrm>
          <a:prstGeom prst="rect">
            <a:avLst/>
          </a:prstGeom>
        </p:spPr>
      </p:pic>
      <p:pic>
        <p:nvPicPr>
          <p:cNvPr id="37" name="Picture 36"/>
          <p:cNvPicPr>
            <a:picLocks noChangeAspect="1"/>
          </p:cNvPicPr>
          <p:nvPr/>
        </p:nvPicPr>
        <p:blipFill>
          <a:blip r:embed="rId4"/>
          <a:stretch>
            <a:fillRect/>
          </a:stretch>
        </p:blipFill>
        <p:spPr>
          <a:xfrm>
            <a:off x="6035872" y="2853042"/>
            <a:ext cx="83088" cy="72010"/>
          </a:xfrm>
          <a:prstGeom prst="rect">
            <a:avLst/>
          </a:prstGeom>
        </p:spPr>
      </p:pic>
      <p:pic>
        <p:nvPicPr>
          <p:cNvPr id="38" name="Picture 37"/>
          <p:cNvPicPr>
            <a:picLocks noChangeAspect="1"/>
          </p:cNvPicPr>
          <p:nvPr/>
        </p:nvPicPr>
        <p:blipFill>
          <a:blip r:embed="rId4"/>
          <a:stretch>
            <a:fillRect/>
          </a:stretch>
        </p:blipFill>
        <p:spPr>
          <a:xfrm>
            <a:off x="5946643" y="3243918"/>
            <a:ext cx="83088" cy="72010"/>
          </a:xfrm>
          <a:prstGeom prst="rect">
            <a:avLst/>
          </a:prstGeom>
        </p:spPr>
      </p:pic>
      <p:pic>
        <p:nvPicPr>
          <p:cNvPr id="39" name="Picture 38"/>
          <p:cNvPicPr>
            <a:picLocks noChangeAspect="1"/>
          </p:cNvPicPr>
          <p:nvPr/>
        </p:nvPicPr>
        <p:blipFill>
          <a:blip r:embed="rId4"/>
          <a:stretch>
            <a:fillRect/>
          </a:stretch>
        </p:blipFill>
        <p:spPr>
          <a:xfrm>
            <a:off x="1866158" y="2916255"/>
            <a:ext cx="83088" cy="72010"/>
          </a:xfrm>
          <a:prstGeom prst="rect">
            <a:avLst/>
          </a:prstGeom>
        </p:spPr>
      </p:pic>
      <p:pic>
        <p:nvPicPr>
          <p:cNvPr id="40" name="Picture 39"/>
          <p:cNvPicPr>
            <a:picLocks noChangeAspect="1"/>
          </p:cNvPicPr>
          <p:nvPr/>
        </p:nvPicPr>
        <p:blipFill>
          <a:blip r:embed="rId4"/>
          <a:stretch>
            <a:fillRect/>
          </a:stretch>
        </p:blipFill>
        <p:spPr>
          <a:xfrm>
            <a:off x="7620000" y="2227881"/>
            <a:ext cx="83088" cy="72010"/>
          </a:xfrm>
          <a:prstGeom prst="rect">
            <a:avLst/>
          </a:prstGeom>
        </p:spPr>
      </p:pic>
      <p:pic>
        <p:nvPicPr>
          <p:cNvPr id="41" name="Picture 40"/>
          <p:cNvPicPr>
            <a:picLocks noChangeAspect="1"/>
          </p:cNvPicPr>
          <p:nvPr/>
        </p:nvPicPr>
        <p:blipFill>
          <a:blip r:embed="rId4"/>
          <a:stretch>
            <a:fillRect/>
          </a:stretch>
        </p:blipFill>
        <p:spPr>
          <a:xfrm>
            <a:off x="6689092" y="2189001"/>
            <a:ext cx="83088" cy="72010"/>
          </a:xfrm>
          <a:prstGeom prst="rect">
            <a:avLst/>
          </a:prstGeom>
        </p:spPr>
      </p:pic>
      <p:pic>
        <p:nvPicPr>
          <p:cNvPr id="42" name="Picture 41"/>
          <p:cNvPicPr>
            <a:picLocks noChangeAspect="1"/>
          </p:cNvPicPr>
          <p:nvPr/>
        </p:nvPicPr>
        <p:blipFill>
          <a:blip r:embed="rId4"/>
          <a:stretch>
            <a:fillRect/>
          </a:stretch>
        </p:blipFill>
        <p:spPr>
          <a:xfrm>
            <a:off x="6559806" y="3016251"/>
            <a:ext cx="83088" cy="72010"/>
          </a:xfrm>
          <a:prstGeom prst="rect">
            <a:avLst/>
          </a:prstGeom>
        </p:spPr>
      </p:pic>
      <p:pic>
        <p:nvPicPr>
          <p:cNvPr id="43" name="Picture 42"/>
          <p:cNvPicPr>
            <a:picLocks noChangeAspect="1"/>
          </p:cNvPicPr>
          <p:nvPr/>
        </p:nvPicPr>
        <p:blipFill>
          <a:blip r:embed="rId4"/>
          <a:stretch>
            <a:fillRect/>
          </a:stretch>
        </p:blipFill>
        <p:spPr>
          <a:xfrm>
            <a:off x="4704936" y="4424382"/>
            <a:ext cx="83088" cy="72010"/>
          </a:xfrm>
          <a:prstGeom prst="rect">
            <a:avLst/>
          </a:prstGeom>
        </p:spPr>
      </p:pic>
      <p:pic>
        <p:nvPicPr>
          <p:cNvPr id="44" name="Picture 43"/>
          <p:cNvPicPr>
            <a:picLocks noChangeAspect="1"/>
          </p:cNvPicPr>
          <p:nvPr/>
        </p:nvPicPr>
        <p:blipFill>
          <a:blip r:embed="rId4"/>
          <a:stretch>
            <a:fillRect/>
          </a:stretch>
        </p:blipFill>
        <p:spPr>
          <a:xfrm>
            <a:off x="4158562" y="3716605"/>
            <a:ext cx="83088" cy="72010"/>
          </a:xfrm>
          <a:prstGeom prst="rect">
            <a:avLst/>
          </a:prstGeom>
        </p:spPr>
      </p:pic>
      <p:pic>
        <p:nvPicPr>
          <p:cNvPr id="45" name="Picture 44"/>
          <p:cNvPicPr>
            <a:picLocks noChangeAspect="1"/>
          </p:cNvPicPr>
          <p:nvPr/>
        </p:nvPicPr>
        <p:blipFill>
          <a:blip r:embed="rId4"/>
          <a:stretch>
            <a:fillRect/>
          </a:stretch>
        </p:blipFill>
        <p:spPr>
          <a:xfrm>
            <a:off x="6948264" y="5453089"/>
            <a:ext cx="83088" cy="72010"/>
          </a:xfrm>
          <a:prstGeom prst="rect">
            <a:avLst/>
          </a:prstGeom>
        </p:spPr>
      </p:pic>
      <p:pic>
        <p:nvPicPr>
          <p:cNvPr id="46" name="Picture 45"/>
          <p:cNvPicPr>
            <a:picLocks noChangeAspect="1"/>
          </p:cNvPicPr>
          <p:nvPr/>
        </p:nvPicPr>
        <p:blipFill>
          <a:blip r:embed="rId4"/>
          <a:stretch>
            <a:fillRect/>
          </a:stretch>
        </p:blipFill>
        <p:spPr>
          <a:xfrm>
            <a:off x="5229114" y="2300102"/>
            <a:ext cx="83088" cy="72010"/>
          </a:xfrm>
          <a:prstGeom prst="rect">
            <a:avLst/>
          </a:prstGeom>
        </p:spPr>
      </p:pic>
      <p:pic>
        <p:nvPicPr>
          <p:cNvPr id="47" name="Picture 46">
            <a:extLst>
              <a:ext uri="{FF2B5EF4-FFF2-40B4-BE49-F238E27FC236}">
                <a16:creationId xmlns:a16="http://schemas.microsoft.com/office/drawing/2014/main" id="{1E44E37B-7D5D-4064-8790-62BBFE45B8A2}"/>
              </a:ext>
            </a:extLst>
          </p:cNvPr>
          <p:cNvPicPr>
            <a:picLocks noChangeAspect="1"/>
          </p:cNvPicPr>
          <p:nvPr/>
        </p:nvPicPr>
        <p:blipFill>
          <a:blip r:embed="rId4"/>
          <a:stretch>
            <a:fillRect/>
          </a:stretch>
        </p:blipFill>
        <p:spPr>
          <a:xfrm>
            <a:off x="4571997" y="2800425"/>
            <a:ext cx="83088" cy="72010"/>
          </a:xfrm>
          <a:prstGeom prst="rect">
            <a:avLst/>
          </a:prstGeom>
        </p:spPr>
      </p:pic>
      <p:pic>
        <p:nvPicPr>
          <p:cNvPr id="48" name="Picture 47">
            <a:extLst>
              <a:ext uri="{FF2B5EF4-FFF2-40B4-BE49-F238E27FC236}">
                <a16:creationId xmlns:a16="http://schemas.microsoft.com/office/drawing/2014/main" id="{E4913F7D-62B1-4B72-81E3-F9301F6DA764}"/>
              </a:ext>
            </a:extLst>
          </p:cNvPr>
          <p:cNvPicPr>
            <a:picLocks noChangeAspect="1"/>
          </p:cNvPicPr>
          <p:nvPr/>
        </p:nvPicPr>
        <p:blipFill>
          <a:blip r:embed="rId4"/>
          <a:stretch>
            <a:fillRect/>
          </a:stretch>
        </p:blipFill>
        <p:spPr>
          <a:xfrm>
            <a:off x="5797008" y="2627430"/>
            <a:ext cx="83088" cy="72010"/>
          </a:xfrm>
          <a:prstGeom prst="rect">
            <a:avLst/>
          </a:prstGeom>
        </p:spPr>
      </p:pic>
      <p:pic>
        <p:nvPicPr>
          <p:cNvPr id="49" name="Picture 48">
            <a:extLst>
              <a:ext uri="{FF2B5EF4-FFF2-40B4-BE49-F238E27FC236}">
                <a16:creationId xmlns:a16="http://schemas.microsoft.com/office/drawing/2014/main" id="{8CFEEB48-309E-44F7-A61E-564F755E55C1}"/>
              </a:ext>
            </a:extLst>
          </p:cNvPr>
          <p:cNvPicPr>
            <a:picLocks noChangeAspect="1"/>
          </p:cNvPicPr>
          <p:nvPr/>
        </p:nvPicPr>
        <p:blipFill>
          <a:blip r:embed="rId4"/>
          <a:stretch>
            <a:fillRect/>
          </a:stretch>
        </p:blipFill>
        <p:spPr>
          <a:xfrm>
            <a:off x="3226990" y="4729789"/>
            <a:ext cx="83088" cy="72010"/>
          </a:xfrm>
          <a:prstGeom prst="rect">
            <a:avLst/>
          </a:prstGeom>
        </p:spPr>
      </p:pic>
      <p:pic>
        <p:nvPicPr>
          <p:cNvPr id="50" name="Picture 49">
            <a:extLst>
              <a:ext uri="{FF2B5EF4-FFF2-40B4-BE49-F238E27FC236}">
                <a16:creationId xmlns:a16="http://schemas.microsoft.com/office/drawing/2014/main" id="{71BC7709-18D5-4B7B-BD1B-0DAB35976A48}"/>
              </a:ext>
            </a:extLst>
          </p:cNvPr>
          <p:cNvPicPr>
            <a:picLocks noChangeAspect="1"/>
          </p:cNvPicPr>
          <p:nvPr/>
        </p:nvPicPr>
        <p:blipFill>
          <a:blip r:embed="rId4"/>
          <a:stretch>
            <a:fillRect/>
          </a:stretch>
        </p:blipFill>
        <p:spPr>
          <a:xfrm>
            <a:off x="2339752" y="3644595"/>
            <a:ext cx="83088" cy="72010"/>
          </a:xfrm>
          <a:prstGeom prst="rect">
            <a:avLst/>
          </a:prstGeom>
        </p:spPr>
      </p:pic>
    </p:spTree>
    <p:extLst>
      <p:ext uri="{BB962C8B-B14F-4D97-AF65-F5344CB8AC3E}">
        <p14:creationId xmlns:p14="http://schemas.microsoft.com/office/powerpoint/2010/main" val="3778905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30</a:t>
            </a:fld>
            <a:endParaRPr lang="en-US" altLang="en-US"/>
          </a:p>
        </p:txBody>
      </p:sp>
      <p:sp>
        <p:nvSpPr>
          <p:cNvPr id="238596" name="Rectangle 4"/>
          <p:cNvSpPr>
            <a:spLocks noGrp="1" noChangeArrowheads="1"/>
          </p:cNvSpPr>
          <p:nvPr>
            <p:ph type="ctrTitle"/>
          </p:nvPr>
        </p:nvSpPr>
        <p:spPr/>
        <p:txBody>
          <a:bodyPr/>
          <a:lstStyle/>
          <a:p>
            <a:r>
              <a:rPr lang="en-US" dirty="0"/>
              <a:t>Why use the </a:t>
            </a:r>
            <a:br>
              <a:rPr lang="en-US" dirty="0"/>
            </a:br>
            <a:r>
              <a:rPr lang="en-US" dirty="0"/>
              <a:t>Cigar Box Method?</a:t>
            </a:r>
            <a:endParaRPr lang="en-US" noProof="0" dirty="0"/>
          </a:p>
        </p:txBody>
      </p:sp>
      <p:sp>
        <p:nvSpPr>
          <p:cNvPr id="238597" name="Rectangle 5"/>
          <p:cNvSpPr>
            <a:spLocks noGrp="1" noChangeArrowheads="1"/>
          </p:cNvSpPr>
          <p:nvPr>
            <p:ph type="subTitle" idx="1"/>
          </p:nvPr>
        </p:nvSpPr>
        <p:spPr>
          <a:xfrm>
            <a:off x="684215" y="3049590"/>
            <a:ext cx="6624637" cy="3259137"/>
          </a:xfrm>
        </p:spPr>
        <p:txBody>
          <a:bodyPr/>
          <a:lstStyle/>
          <a:p>
            <a:pPr marL="342900" indent="-342900">
              <a:lnSpc>
                <a:spcPct val="80000"/>
              </a:lnSpc>
            </a:pPr>
            <a:endParaRPr lang="en-US" i="1" noProof="0" dirty="0"/>
          </a:p>
          <a:p>
            <a:pPr marL="342900" indent="-342900">
              <a:lnSpc>
                <a:spcPct val="80000"/>
              </a:lnSpc>
            </a:pPr>
            <a:endParaRPr lang="en-US" i="1" dirty="0"/>
          </a:p>
          <a:p>
            <a:pPr marL="342900" indent="-342900">
              <a:lnSpc>
                <a:spcPct val="80000"/>
              </a:lnSpc>
            </a:pPr>
            <a:r>
              <a:rPr lang="en-US" i="1" dirty="0">
                <a:solidFill>
                  <a:srgbClr val="FF0000"/>
                </a:solidFill>
              </a:rPr>
              <a:t>Argument 3:</a:t>
            </a:r>
          </a:p>
          <a:p>
            <a:pPr marL="342900" indent="-342900"/>
            <a:r>
              <a:rPr lang="en-US" i="1" dirty="0"/>
              <a:t>Classic P&amp;L is not actionable</a:t>
            </a:r>
          </a:p>
          <a:p>
            <a:pPr marL="342900" indent="-342900"/>
            <a:r>
              <a:rPr lang="en-US" i="1" dirty="0"/>
              <a:t>CB2 P&amp;L helps with business decisions.</a:t>
            </a:r>
            <a:endParaRPr lang="en-US" i="1" noProof="0" dirty="0"/>
          </a:p>
        </p:txBody>
      </p:sp>
    </p:spTree>
    <p:extLst>
      <p:ext uri="{BB962C8B-B14F-4D97-AF65-F5344CB8AC3E}">
        <p14:creationId xmlns:p14="http://schemas.microsoft.com/office/powerpoint/2010/main" val="419629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89082" y="1523219"/>
            <a:ext cx="4104698" cy="5162320"/>
          </a:xfrm>
          <a:prstGeom prst="rect">
            <a:avLst/>
          </a:prstGeom>
        </p:spPr>
      </p:pic>
      <p:pic>
        <p:nvPicPr>
          <p:cNvPr id="3" name="Picture 2"/>
          <p:cNvPicPr>
            <a:picLocks noChangeAspect="1"/>
          </p:cNvPicPr>
          <p:nvPr/>
        </p:nvPicPr>
        <p:blipFill>
          <a:blip r:embed="rId3"/>
          <a:stretch>
            <a:fillRect/>
          </a:stretch>
        </p:blipFill>
        <p:spPr>
          <a:xfrm>
            <a:off x="323528" y="1507040"/>
            <a:ext cx="4104698" cy="5162320"/>
          </a:xfrm>
          <a:prstGeom prst="rect">
            <a:avLst/>
          </a:prstGeom>
        </p:spPr>
      </p:pic>
      <p:sp>
        <p:nvSpPr>
          <p:cNvPr id="2" name="Title 1"/>
          <p:cNvSpPr>
            <a:spLocks noGrp="1"/>
          </p:cNvSpPr>
          <p:nvPr>
            <p:ph type="title"/>
          </p:nvPr>
        </p:nvSpPr>
        <p:spPr/>
        <p:txBody>
          <a:bodyPr/>
          <a:lstStyle/>
          <a:p>
            <a:r>
              <a:rPr lang="en-US" dirty="0"/>
              <a:t>Better understanding of P&amp;L</a:t>
            </a:r>
          </a:p>
        </p:txBody>
      </p:sp>
      <p:sp>
        <p:nvSpPr>
          <p:cNvPr id="11" name="Oval Callout 10"/>
          <p:cNvSpPr/>
          <p:nvPr/>
        </p:nvSpPr>
        <p:spPr bwMode="auto">
          <a:xfrm>
            <a:off x="1590511" y="1523219"/>
            <a:ext cx="1224136" cy="1008112"/>
          </a:xfrm>
          <a:prstGeom prst="wedgeEllipseCallout">
            <a:avLst/>
          </a:pr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b="1" dirty="0">
                <a:solidFill>
                  <a:srgbClr val="FF0000"/>
                </a:solidFill>
              </a:rPr>
              <a:t>Direct costs</a:t>
            </a:r>
          </a:p>
        </p:txBody>
      </p:sp>
      <p:sp>
        <p:nvSpPr>
          <p:cNvPr id="12" name="Oval Callout 11"/>
          <p:cNvSpPr/>
          <p:nvPr/>
        </p:nvSpPr>
        <p:spPr bwMode="auto">
          <a:xfrm>
            <a:off x="1422633" y="2920135"/>
            <a:ext cx="1440160" cy="724889"/>
          </a:xfrm>
          <a:prstGeom prst="wedgeEllipseCallout">
            <a:avLst/>
          </a:pr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b="1" dirty="0">
                <a:solidFill>
                  <a:srgbClr val="FF0000"/>
                </a:solidFill>
              </a:rPr>
              <a:t>Indirect costs</a:t>
            </a:r>
          </a:p>
        </p:txBody>
      </p:sp>
      <p:sp>
        <p:nvSpPr>
          <p:cNvPr id="13" name="Oval Callout 12"/>
          <p:cNvSpPr/>
          <p:nvPr/>
        </p:nvSpPr>
        <p:spPr bwMode="auto">
          <a:xfrm>
            <a:off x="1739495" y="4628985"/>
            <a:ext cx="1440160" cy="816239"/>
          </a:xfrm>
          <a:prstGeom prst="wedgeEllipseCallout">
            <a:avLst/>
          </a:pr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b="1" dirty="0">
                <a:solidFill>
                  <a:srgbClr val="FF0000"/>
                </a:solidFill>
              </a:rPr>
              <a:t>Indirect costs</a:t>
            </a:r>
          </a:p>
        </p:txBody>
      </p:sp>
      <p:sp>
        <p:nvSpPr>
          <p:cNvPr id="16" name="Oval Callout 15"/>
          <p:cNvSpPr/>
          <p:nvPr/>
        </p:nvSpPr>
        <p:spPr bwMode="auto">
          <a:xfrm>
            <a:off x="6084168" y="2102217"/>
            <a:ext cx="1512168" cy="1008112"/>
          </a:xfrm>
          <a:prstGeom prst="wedgeEllipseCallout">
            <a:avLst/>
          </a:pr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b="1" dirty="0">
                <a:solidFill>
                  <a:srgbClr val="FF0000"/>
                </a:solidFill>
              </a:rPr>
              <a:t>Variable costs</a:t>
            </a:r>
          </a:p>
        </p:txBody>
      </p:sp>
      <p:sp>
        <p:nvSpPr>
          <p:cNvPr id="18" name="Oval Callout 17"/>
          <p:cNvSpPr/>
          <p:nvPr/>
        </p:nvSpPr>
        <p:spPr bwMode="auto">
          <a:xfrm>
            <a:off x="6012160" y="4556977"/>
            <a:ext cx="1440160" cy="816239"/>
          </a:xfrm>
          <a:prstGeom prst="wedgeEllipseCallout">
            <a:avLst/>
          </a:pr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b="1" dirty="0">
                <a:solidFill>
                  <a:srgbClr val="FF0000"/>
                </a:solidFill>
              </a:rPr>
              <a:t>Fixed costs</a:t>
            </a:r>
          </a:p>
        </p:txBody>
      </p:sp>
    </p:spTree>
    <p:extLst>
      <p:ext uri="{BB962C8B-B14F-4D97-AF65-F5344CB8AC3E}">
        <p14:creationId xmlns:p14="http://schemas.microsoft.com/office/powerpoint/2010/main" val="290949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6"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32</a:t>
            </a:fld>
            <a:endParaRPr lang="en-US" altLang="en-US"/>
          </a:p>
        </p:txBody>
      </p:sp>
      <p:sp>
        <p:nvSpPr>
          <p:cNvPr id="238596" name="Rectangle 4"/>
          <p:cNvSpPr>
            <a:spLocks noGrp="1" noChangeArrowheads="1"/>
          </p:cNvSpPr>
          <p:nvPr>
            <p:ph type="ctrTitle"/>
          </p:nvPr>
        </p:nvSpPr>
        <p:spPr/>
        <p:txBody>
          <a:bodyPr/>
          <a:lstStyle/>
          <a:p>
            <a:r>
              <a:rPr lang="en-US" dirty="0"/>
              <a:t>Why use the </a:t>
            </a:r>
            <a:br>
              <a:rPr lang="en-US" dirty="0"/>
            </a:br>
            <a:r>
              <a:rPr lang="en-US" dirty="0"/>
              <a:t>Cigar Box Method?</a:t>
            </a:r>
            <a:endParaRPr lang="en-US" noProof="0" dirty="0"/>
          </a:p>
        </p:txBody>
      </p:sp>
      <p:sp>
        <p:nvSpPr>
          <p:cNvPr id="238597" name="Rectangle 5"/>
          <p:cNvSpPr>
            <a:spLocks noGrp="1" noChangeArrowheads="1"/>
          </p:cNvSpPr>
          <p:nvPr>
            <p:ph type="subTitle" idx="1"/>
          </p:nvPr>
        </p:nvSpPr>
        <p:spPr>
          <a:xfrm>
            <a:off x="684215" y="3049590"/>
            <a:ext cx="6624637" cy="3259137"/>
          </a:xfrm>
        </p:spPr>
        <p:txBody>
          <a:bodyPr/>
          <a:lstStyle/>
          <a:p>
            <a:pPr marL="342900" indent="-342900">
              <a:lnSpc>
                <a:spcPct val="80000"/>
              </a:lnSpc>
            </a:pPr>
            <a:endParaRPr lang="en-US" i="1" noProof="0" dirty="0"/>
          </a:p>
          <a:p>
            <a:pPr marL="342900" indent="-342900">
              <a:lnSpc>
                <a:spcPct val="80000"/>
              </a:lnSpc>
            </a:pPr>
            <a:endParaRPr lang="en-US" i="1" dirty="0"/>
          </a:p>
          <a:p>
            <a:pPr marL="342900" indent="-342900">
              <a:lnSpc>
                <a:spcPct val="80000"/>
              </a:lnSpc>
            </a:pPr>
            <a:r>
              <a:rPr lang="en-US" i="1" dirty="0">
                <a:solidFill>
                  <a:srgbClr val="FF0000"/>
                </a:solidFill>
              </a:rPr>
              <a:t>Argument 4:</a:t>
            </a:r>
          </a:p>
          <a:p>
            <a:pPr marL="342900" indent="-342900">
              <a:lnSpc>
                <a:spcPct val="80000"/>
              </a:lnSpc>
            </a:pPr>
            <a:r>
              <a:rPr lang="en-US" i="1" dirty="0"/>
              <a:t>Daily KPI updates, </a:t>
            </a:r>
          </a:p>
          <a:p>
            <a:pPr marL="342900" indent="-342900">
              <a:lnSpc>
                <a:spcPct val="80000"/>
              </a:lnSpc>
            </a:pPr>
            <a:r>
              <a:rPr lang="en-US" i="1" dirty="0"/>
              <a:t>not analysis after one month.</a:t>
            </a:r>
            <a:endParaRPr lang="en-US" i="1" noProof="0" dirty="0"/>
          </a:p>
        </p:txBody>
      </p:sp>
    </p:spTree>
    <p:extLst>
      <p:ext uri="{BB962C8B-B14F-4D97-AF65-F5344CB8AC3E}">
        <p14:creationId xmlns:p14="http://schemas.microsoft.com/office/powerpoint/2010/main" val="4066153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CB3 – Operational monitoring</a:t>
            </a:r>
          </a:p>
        </p:txBody>
      </p:sp>
      <p:sp>
        <p:nvSpPr>
          <p:cNvPr id="3" name="Content Placeholder 2"/>
          <p:cNvSpPr>
            <a:spLocks noGrp="1"/>
          </p:cNvSpPr>
          <p:nvPr>
            <p:ph idx="1"/>
          </p:nvPr>
        </p:nvSpPr>
        <p:spPr>
          <a:xfrm>
            <a:off x="457200" y="1719263"/>
            <a:ext cx="7931224" cy="4411662"/>
          </a:xfrm>
        </p:spPr>
        <p:txBody>
          <a:bodyPr/>
          <a:lstStyle/>
          <a:p>
            <a:r>
              <a:rPr lang="en-US" dirty="0"/>
              <a:t>Keep track of costs &amp; KPI on a daily basis</a:t>
            </a:r>
          </a:p>
          <a:p>
            <a:r>
              <a:rPr lang="en-US" dirty="0"/>
              <a:t>Benchmark costs &amp; KPI’s</a:t>
            </a:r>
          </a:p>
          <a:p>
            <a:r>
              <a:rPr lang="en-US" dirty="0"/>
              <a:t>Take action on deviations</a:t>
            </a:r>
          </a:p>
          <a:p>
            <a:r>
              <a:rPr lang="en-US" dirty="0"/>
              <a:t>Continuous </a:t>
            </a:r>
          </a:p>
          <a:p>
            <a:pPr marL="0" indent="0">
              <a:buNone/>
            </a:pPr>
            <a:r>
              <a:rPr lang="en-US" dirty="0"/>
              <a:t>  improvement</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33</a:t>
            </a:fld>
            <a:endParaRPr lang="en-US" altLang="en-US"/>
          </a:p>
        </p:txBody>
      </p:sp>
      <p:pic>
        <p:nvPicPr>
          <p:cNvPr id="6" name="Picture 5"/>
          <p:cNvPicPr>
            <a:picLocks noChangeAspect="1"/>
          </p:cNvPicPr>
          <p:nvPr/>
        </p:nvPicPr>
        <p:blipFill>
          <a:blip r:embed="rId2"/>
          <a:stretch>
            <a:fillRect/>
          </a:stretch>
        </p:blipFill>
        <p:spPr>
          <a:xfrm>
            <a:off x="3553544" y="3551312"/>
            <a:ext cx="4834880" cy="2944779"/>
          </a:xfrm>
          <a:prstGeom prst="rect">
            <a:avLst/>
          </a:prstGeom>
        </p:spPr>
      </p:pic>
    </p:spTree>
    <p:extLst>
      <p:ext uri="{BB962C8B-B14F-4D97-AF65-F5344CB8AC3E}">
        <p14:creationId xmlns:p14="http://schemas.microsoft.com/office/powerpoint/2010/main" val="3246140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apply the Cigar Box?</a:t>
            </a:r>
          </a:p>
        </p:txBody>
      </p:sp>
      <p:sp>
        <p:nvSpPr>
          <p:cNvPr id="3" name="Content Placeholder 2"/>
          <p:cNvSpPr>
            <a:spLocks noGrp="1"/>
          </p:cNvSpPr>
          <p:nvPr>
            <p:ph idx="1"/>
          </p:nvPr>
        </p:nvSpPr>
        <p:spPr>
          <a:xfrm>
            <a:off x="457200" y="1606772"/>
            <a:ext cx="8507288" cy="4846564"/>
          </a:xfrm>
        </p:spPr>
        <p:txBody>
          <a:bodyPr/>
          <a:lstStyle/>
          <a:p>
            <a:r>
              <a:rPr lang="en-US" dirty="0"/>
              <a:t>Stand alone in Excel</a:t>
            </a:r>
          </a:p>
          <a:p>
            <a:r>
              <a:rPr lang="en-US" b="1" dirty="0">
                <a:solidFill>
                  <a:srgbClr val="FF0000"/>
                </a:solidFill>
              </a:rPr>
              <a:t>CB2:</a:t>
            </a:r>
            <a:r>
              <a:rPr lang="en-US" dirty="0"/>
              <a:t> Adapt existing bookkeeping system </a:t>
            </a:r>
          </a:p>
          <a:p>
            <a:pPr lvl="1"/>
            <a:r>
              <a:rPr lang="en-US" dirty="0"/>
              <a:t>Add CB labels to chart of accounts</a:t>
            </a:r>
          </a:p>
          <a:p>
            <a:pPr lvl="1"/>
            <a:r>
              <a:rPr lang="en-US" dirty="0"/>
              <a:t>Add CB labels to articles lists</a:t>
            </a:r>
          </a:p>
          <a:p>
            <a:pPr lvl="1"/>
            <a:r>
              <a:rPr lang="en-US" dirty="0"/>
              <a:t>Design CB2 periodic report</a:t>
            </a:r>
          </a:p>
          <a:p>
            <a:r>
              <a:rPr lang="en-US" b="1" dirty="0">
                <a:solidFill>
                  <a:srgbClr val="FF0000"/>
                </a:solidFill>
              </a:rPr>
              <a:t>CB3:</a:t>
            </a:r>
            <a:r>
              <a:rPr lang="en-US" dirty="0"/>
              <a:t> Adapt existing ERP system </a:t>
            </a:r>
          </a:p>
          <a:p>
            <a:pPr lvl="1"/>
            <a:r>
              <a:rPr lang="en-US" dirty="0"/>
              <a:t>Add actual VC1, VC2, VC3 to production orders</a:t>
            </a:r>
          </a:p>
          <a:p>
            <a:pPr lvl="1"/>
            <a:r>
              <a:rPr lang="en-US" dirty="0"/>
              <a:t>Add non-financial KPI’s (kWh, liters, machine hours, OEE</a:t>
            </a:r>
            <a:r>
              <a:rPr lang="en-US"/>
              <a:t>, Scada, MES)</a:t>
            </a:r>
            <a:endParaRPr lang="en-US" dirty="0"/>
          </a:p>
          <a:p>
            <a:pPr lvl="1"/>
            <a:r>
              <a:rPr lang="en-US" dirty="0"/>
              <a:t>Design CB3 daily report</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34</a:t>
            </a:fld>
            <a:endParaRPr lang="en-US" altLang="en-US"/>
          </a:p>
        </p:txBody>
      </p:sp>
    </p:spTree>
    <p:extLst>
      <p:ext uri="{BB962C8B-B14F-4D97-AF65-F5344CB8AC3E}">
        <p14:creationId xmlns:p14="http://schemas.microsoft.com/office/powerpoint/2010/main" val="152567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apply the Cigar Box?</a:t>
            </a:r>
          </a:p>
        </p:txBody>
      </p:sp>
      <p:sp>
        <p:nvSpPr>
          <p:cNvPr id="3" name="Content Placeholder 2"/>
          <p:cNvSpPr>
            <a:spLocks noGrp="1"/>
          </p:cNvSpPr>
          <p:nvPr>
            <p:ph idx="1"/>
          </p:nvPr>
        </p:nvSpPr>
        <p:spPr/>
        <p:txBody>
          <a:bodyPr/>
          <a:lstStyle/>
          <a:p>
            <a:r>
              <a:rPr lang="en-US" dirty="0"/>
              <a:t>Your local software supplier</a:t>
            </a:r>
          </a:p>
          <a:p>
            <a:r>
              <a:rPr lang="en-US" dirty="0"/>
              <a:t>In consultation with a certified Cigar Box specialist. </a:t>
            </a:r>
          </a:p>
          <a:p>
            <a:r>
              <a:rPr lang="en-US" dirty="0"/>
              <a:t>Quite easy really…. </a:t>
            </a:r>
            <a:r>
              <a:rPr lang="en-US" dirty="0">
                <a:sym typeface="Wingdings" panose="05000000000000000000" pitchFamily="2" charset="2"/>
              </a:rPr>
              <a:t> </a:t>
            </a:r>
            <a:endParaRPr lang="en-US" dirty="0"/>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35</a:t>
            </a:fld>
            <a:endParaRPr lang="en-US" altLang="en-US"/>
          </a:p>
        </p:txBody>
      </p:sp>
    </p:spTree>
    <p:extLst>
      <p:ext uri="{BB962C8B-B14F-4D97-AF65-F5344CB8AC3E}">
        <p14:creationId xmlns:p14="http://schemas.microsoft.com/office/powerpoint/2010/main" val="1809053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574226AF-378B-4C15-A4C1-EC69E3CA778D}" type="slidenum">
              <a:rPr lang="en-US" altLang="en-US"/>
              <a:pPr/>
              <a:t>36</a:t>
            </a:fld>
            <a:endParaRPr lang="en-US" altLang="en-US"/>
          </a:p>
        </p:txBody>
      </p:sp>
      <p:sp>
        <p:nvSpPr>
          <p:cNvPr id="2050" name="Rectangle 2"/>
          <p:cNvSpPr>
            <a:spLocks noGrp="1" noChangeArrowheads="1"/>
          </p:cNvSpPr>
          <p:nvPr>
            <p:ph type="ctrTitle"/>
          </p:nvPr>
        </p:nvSpPr>
        <p:spPr>
          <a:xfrm>
            <a:off x="315914" y="466724"/>
            <a:ext cx="6899293" cy="2357453"/>
          </a:xfrm>
        </p:spPr>
        <p:txBody>
          <a:bodyPr/>
          <a:lstStyle/>
          <a:p>
            <a:r>
              <a:rPr lang="en-US" sz="4400" dirty="0"/>
              <a:t>How Can Bakers Make Better Business Decisions? </a:t>
            </a:r>
          </a:p>
        </p:txBody>
      </p:sp>
      <p:sp>
        <p:nvSpPr>
          <p:cNvPr id="2051" name="Rectangle 3"/>
          <p:cNvSpPr>
            <a:spLocks noGrp="1" noChangeArrowheads="1"/>
          </p:cNvSpPr>
          <p:nvPr>
            <p:ph type="subTitle" idx="1"/>
          </p:nvPr>
        </p:nvSpPr>
        <p:spPr>
          <a:xfrm>
            <a:off x="539752" y="2928934"/>
            <a:ext cx="6557963" cy="3214710"/>
          </a:xfrm>
        </p:spPr>
        <p:txBody>
          <a:bodyPr/>
          <a:lstStyle/>
          <a:p>
            <a:endParaRPr lang="en-US" sz="2800" dirty="0"/>
          </a:p>
          <a:p>
            <a:r>
              <a:rPr lang="en-US" sz="3600" b="1" dirty="0">
                <a:solidFill>
                  <a:srgbClr val="FF0000"/>
                </a:solidFill>
              </a:rPr>
              <a:t>Use the Cigar Box</a:t>
            </a:r>
            <a:r>
              <a:rPr lang="en-US" sz="3600" b="1" baseline="30000" dirty="0">
                <a:solidFill>
                  <a:srgbClr val="FF0000"/>
                </a:solidFill>
              </a:rPr>
              <a:t>®</a:t>
            </a:r>
            <a:r>
              <a:rPr lang="en-US" sz="3600" b="1" dirty="0">
                <a:solidFill>
                  <a:srgbClr val="FF0000"/>
                </a:solidFill>
              </a:rPr>
              <a:t> Method</a:t>
            </a:r>
          </a:p>
          <a:p>
            <a:endParaRPr lang="en-US" sz="3600" b="1" dirty="0">
              <a:solidFill>
                <a:srgbClr val="FF0000"/>
              </a:solidFill>
            </a:endParaRPr>
          </a:p>
          <a:p>
            <a:r>
              <a:rPr lang="en-US" dirty="0"/>
              <a:t>Thank you for your attention</a:t>
            </a:r>
          </a:p>
        </p:txBody>
      </p:sp>
    </p:spTree>
    <p:extLst>
      <p:ext uri="{BB962C8B-B14F-4D97-AF65-F5344CB8AC3E}">
        <p14:creationId xmlns:p14="http://schemas.microsoft.com/office/powerpoint/2010/main" val="26387736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in bakery business?</a:t>
            </a:r>
          </a:p>
        </p:txBody>
      </p:sp>
      <p:sp>
        <p:nvSpPr>
          <p:cNvPr id="3" name="Content Placeholder 2"/>
          <p:cNvSpPr>
            <a:spLocks noGrp="1"/>
          </p:cNvSpPr>
          <p:nvPr>
            <p:ph idx="1"/>
          </p:nvPr>
        </p:nvSpPr>
        <p:spPr/>
        <p:txBody>
          <a:bodyPr/>
          <a:lstStyle/>
          <a:p>
            <a:pPr marL="0" indent="0" algn="ctr">
              <a:buNone/>
            </a:pPr>
            <a:endParaRPr lang="en-US" sz="8800" dirty="0"/>
          </a:p>
          <a:p>
            <a:pPr marL="0" indent="0" algn="ctr">
              <a:buNone/>
            </a:pPr>
            <a:r>
              <a:rPr lang="en-US" sz="8800" dirty="0"/>
              <a:t>To make profit!</a:t>
            </a:r>
          </a:p>
        </p:txBody>
      </p:sp>
      <p:sp>
        <p:nvSpPr>
          <p:cNvPr id="4" name="Slide Number Placeholder 3"/>
          <p:cNvSpPr>
            <a:spLocks noGrp="1"/>
          </p:cNvSpPr>
          <p:nvPr>
            <p:ph type="sldNum" sz="quarter" idx="12"/>
          </p:nvPr>
        </p:nvSpPr>
        <p:spPr/>
        <p:txBody>
          <a:bodyPr/>
          <a:lstStyle/>
          <a:p>
            <a:fld id="{366CC3AD-7589-48D3-B942-248B45DD0DDB}" type="slidenum">
              <a:rPr lang="en-US" altLang="en-US" smtClean="0"/>
              <a:pPr/>
              <a:t>4</a:t>
            </a:fld>
            <a:endParaRPr lang="en-US" altLang="en-US"/>
          </a:p>
        </p:txBody>
      </p:sp>
    </p:spTree>
    <p:extLst>
      <p:ext uri="{BB962C8B-B14F-4D97-AF65-F5344CB8AC3E}">
        <p14:creationId xmlns:p14="http://schemas.microsoft.com/office/powerpoint/2010/main" val="71923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86B76786-6073-4D2A-A456-C9006A6745D4}" type="slidenum">
              <a:rPr lang="en-US" altLang="en-US"/>
              <a:pPr/>
              <a:t>5</a:t>
            </a:fld>
            <a:endParaRPr lang="en-US" altLang="en-US"/>
          </a:p>
        </p:txBody>
      </p:sp>
      <p:sp>
        <p:nvSpPr>
          <p:cNvPr id="238596" name="Rectangle 4"/>
          <p:cNvSpPr>
            <a:spLocks noGrp="1" noChangeArrowheads="1"/>
          </p:cNvSpPr>
          <p:nvPr>
            <p:ph type="ctrTitle"/>
          </p:nvPr>
        </p:nvSpPr>
        <p:spPr/>
        <p:txBody>
          <a:bodyPr/>
          <a:lstStyle/>
          <a:p>
            <a:r>
              <a:rPr lang="en-US" noProof="0"/>
              <a:t>Part 1</a:t>
            </a:r>
          </a:p>
        </p:txBody>
      </p:sp>
      <p:sp>
        <p:nvSpPr>
          <p:cNvPr id="238597" name="Rectangle 5"/>
          <p:cNvSpPr>
            <a:spLocks noGrp="1" noChangeArrowheads="1"/>
          </p:cNvSpPr>
          <p:nvPr>
            <p:ph type="subTitle" idx="1"/>
          </p:nvPr>
        </p:nvSpPr>
        <p:spPr>
          <a:xfrm>
            <a:off x="684215" y="3049590"/>
            <a:ext cx="6624637" cy="3259137"/>
          </a:xfrm>
        </p:spPr>
        <p:txBody>
          <a:bodyPr/>
          <a:lstStyle/>
          <a:p>
            <a:pPr marL="342900" indent="-342900">
              <a:lnSpc>
                <a:spcPct val="80000"/>
              </a:lnSpc>
            </a:pPr>
            <a:r>
              <a:rPr lang="en-US" sz="3600" dirty="0"/>
              <a:t>How to bake profit?  </a:t>
            </a:r>
            <a:endParaRPr lang="en-US" sz="1800" dirty="0"/>
          </a:p>
          <a:p>
            <a:pPr marL="342900" indent="-342900">
              <a:lnSpc>
                <a:spcPct val="80000"/>
              </a:lnSpc>
            </a:pPr>
            <a:endParaRPr lang="en-US" sz="1800" dirty="0"/>
          </a:p>
          <a:p>
            <a:pPr marL="342900" indent="-342900" algn="l">
              <a:lnSpc>
                <a:spcPct val="110000"/>
              </a:lnSpc>
              <a:buFontTx/>
              <a:buAutoNum type="arabicPeriod"/>
            </a:pPr>
            <a:r>
              <a:rPr lang="en-US" sz="2400" i="1" dirty="0"/>
              <a:t>There are only five profit parameters.</a:t>
            </a:r>
          </a:p>
          <a:p>
            <a:pPr marL="342900" indent="-342900" algn="l">
              <a:lnSpc>
                <a:spcPct val="90000"/>
              </a:lnSpc>
              <a:buFontTx/>
              <a:buAutoNum type="arabicPeriod"/>
            </a:pPr>
            <a:r>
              <a:rPr lang="en-US" sz="2400" i="1" dirty="0"/>
              <a:t>Differentiate variable and fixed costs.</a:t>
            </a:r>
          </a:p>
          <a:p>
            <a:pPr marL="342900" indent="-342900" algn="l">
              <a:lnSpc>
                <a:spcPct val="90000"/>
              </a:lnSpc>
              <a:buFontTx/>
              <a:buAutoNum type="arabicPeriod"/>
            </a:pPr>
            <a:r>
              <a:rPr lang="en-US" sz="2400" i="1" dirty="0"/>
              <a:t>Define margin and contribution. </a:t>
            </a:r>
          </a:p>
          <a:p>
            <a:pPr marL="342900" indent="-342900" algn="l">
              <a:lnSpc>
                <a:spcPct val="90000"/>
              </a:lnSpc>
              <a:buFontTx/>
              <a:buAutoNum type="arabicPeriod"/>
            </a:pPr>
            <a:r>
              <a:rPr lang="en-US" sz="2400" i="1" dirty="0"/>
              <a:t>Two profit formulas</a:t>
            </a:r>
          </a:p>
        </p:txBody>
      </p:sp>
    </p:spTree>
    <p:extLst>
      <p:ext uri="{BB962C8B-B14F-4D97-AF65-F5344CB8AC3E}">
        <p14:creationId xmlns:p14="http://schemas.microsoft.com/office/powerpoint/2010/main" val="325130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859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859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859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85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6"/>
          <p:cNvSpPr>
            <a:spLocks noGrp="1"/>
          </p:cNvSpPr>
          <p:nvPr>
            <p:ph type="sldNum" sz="quarter" idx="12"/>
          </p:nvPr>
        </p:nvSpPr>
        <p:spPr/>
        <p:txBody>
          <a:bodyPr/>
          <a:lstStyle/>
          <a:p>
            <a:fld id="{7881352A-646D-4838-A20B-5B5A6B02D82A}" type="slidenum">
              <a:rPr lang="en-US" altLang="en-US"/>
              <a:pPr/>
              <a:t>6</a:t>
            </a:fld>
            <a:endParaRPr lang="en-US" altLang="en-US"/>
          </a:p>
        </p:txBody>
      </p:sp>
      <p:sp>
        <p:nvSpPr>
          <p:cNvPr id="437250" name="Rectangle 2"/>
          <p:cNvSpPr>
            <a:spLocks noGrp="1" noChangeArrowheads="1"/>
          </p:cNvSpPr>
          <p:nvPr>
            <p:ph type="title"/>
          </p:nvPr>
        </p:nvSpPr>
        <p:spPr>
          <a:xfrm>
            <a:off x="457200" y="122238"/>
            <a:ext cx="7543800" cy="800100"/>
          </a:xfrm>
        </p:spPr>
        <p:txBody>
          <a:bodyPr/>
          <a:lstStyle/>
          <a:p>
            <a:r>
              <a:rPr lang="en-US" noProof="0"/>
              <a:t>How to calculate profit ?</a:t>
            </a:r>
          </a:p>
        </p:txBody>
      </p:sp>
      <p:sp>
        <p:nvSpPr>
          <p:cNvPr id="437251" name="Rectangle 3"/>
          <p:cNvSpPr>
            <a:spLocks noGrp="1" noChangeArrowheads="1"/>
          </p:cNvSpPr>
          <p:nvPr>
            <p:ph type="body" sz="half" idx="1"/>
          </p:nvPr>
        </p:nvSpPr>
        <p:spPr>
          <a:xfrm>
            <a:off x="457200" y="4581527"/>
            <a:ext cx="8686800" cy="2276475"/>
          </a:xfrm>
        </p:spPr>
        <p:txBody>
          <a:bodyPr/>
          <a:lstStyle/>
          <a:p>
            <a:pPr marL="360363" indent="-360363">
              <a:buSzTx/>
              <a:buFontTx/>
              <a:buAutoNum type="arabicPeriod"/>
              <a:tabLst>
                <a:tab pos="901700" algn="l"/>
                <a:tab pos="2962275" algn="l"/>
              </a:tabLst>
            </a:pPr>
            <a:r>
              <a:rPr lang="en-US" sz="2200" dirty="0"/>
              <a:t>P 	= price</a:t>
            </a:r>
          </a:p>
          <a:p>
            <a:pPr marL="360363" indent="-360363">
              <a:buSzTx/>
              <a:buFontTx/>
              <a:buAutoNum type="arabicPeriod"/>
              <a:tabLst>
                <a:tab pos="901700" algn="l"/>
                <a:tab pos="2962275" algn="l"/>
              </a:tabLst>
            </a:pPr>
            <a:r>
              <a:rPr lang="en-US" sz="2200" dirty="0"/>
              <a:t>q 	= quantity sold</a:t>
            </a:r>
          </a:p>
          <a:p>
            <a:pPr marL="360363" indent="-360363">
              <a:buSzTx/>
              <a:buFont typeface="Wingdings" pitchFamily="2" charset="2"/>
              <a:buAutoNum type="arabicPeriod"/>
              <a:tabLst>
                <a:tab pos="901700" algn="l"/>
                <a:tab pos="2962275" algn="l"/>
              </a:tabLst>
            </a:pPr>
            <a:r>
              <a:rPr lang="en-US" sz="2200" dirty="0"/>
              <a:t>VC 	= variable cost   (raw materials, processing, packaging)</a:t>
            </a:r>
            <a:endParaRPr lang="en-US" sz="1800" dirty="0">
              <a:solidFill>
                <a:schemeClr val="tx2"/>
              </a:solidFill>
            </a:endParaRPr>
          </a:p>
          <a:p>
            <a:pPr marL="360363" indent="-360363">
              <a:buSzTx/>
              <a:buFont typeface="Wingdings" pitchFamily="2" charset="2"/>
              <a:buAutoNum type="arabicPeriod"/>
              <a:tabLst>
                <a:tab pos="901700" algn="l"/>
                <a:tab pos="2962275" algn="l"/>
              </a:tabLst>
            </a:pPr>
            <a:r>
              <a:rPr lang="en-US" sz="2200" dirty="0"/>
              <a:t>FC 	= fixed cost	(depreciation, interest, overhead, marketing) </a:t>
            </a:r>
            <a:endParaRPr lang="en-US" sz="1800" dirty="0">
              <a:solidFill>
                <a:schemeClr val="tx2"/>
              </a:solidFill>
            </a:endParaRPr>
          </a:p>
          <a:p>
            <a:pPr marL="360363" indent="-360363">
              <a:buSzTx/>
              <a:buFont typeface="Wingdings" pitchFamily="2" charset="2"/>
              <a:buAutoNum type="arabicPeriod"/>
              <a:tabLst>
                <a:tab pos="901700" algn="l"/>
                <a:tab pos="2962275" algn="l"/>
              </a:tabLst>
            </a:pPr>
            <a:r>
              <a:rPr lang="en-US" sz="2200" dirty="0"/>
              <a:t>Tax	= taxes, duties	(creative bookkeeping, connections, …)</a:t>
            </a:r>
          </a:p>
        </p:txBody>
      </p:sp>
      <p:sp>
        <p:nvSpPr>
          <p:cNvPr id="437252" name="Oval 4"/>
          <p:cNvSpPr>
            <a:spLocks noChangeArrowheads="1"/>
          </p:cNvSpPr>
          <p:nvPr/>
        </p:nvSpPr>
        <p:spPr bwMode="auto">
          <a:xfrm>
            <a:off x="1476377" y="2276475"/>
            <a:ext cx="5688013" cy="2089150"/>
          </a:xfrm>
          <a:prstGeom prst="ellipse">
            <a:avLst/>
          </a:prstGeom>
          <a:solidFill>
            <a:srgbClr val="FFFF99"/>
          </a:solidFill>
          <a:ln w="9525">
            <a:solidFill>
              <a:schemeClr val="tx1"/>
            </a:solidFill>
            <a:round/>
            <a:headEnd/>
            <a:tailEnd/>
          </a:ln>
          <a:effectLst/>
        </p:spPr>
        <p:txBody>
          <a:bodyPr wrap="none" anchor="ctr"/>
          <a:lstStyle/>
          <a:p>
            <a:endParaRPr lang="en-US" b="1"/>
          </a:p>
        </p:txBody>
      </p:sp>
      <p:sp>
        <p:nvSpPr>
          <p:cNvPr id="437253" name="Oval 5"/>
          <p:cNvSpPr>
            <a:spLocks noChangeArrowheads="1"/>
          </p:cNvSpPr>
          <p:nvPr/>
        </p:nvSpPr>
        <p:spPr bwMode="auto">
          <a:xfrm>
            <a:off x="3419475" y="1123952"/>
            <a:ext cx="1873250" cy="936625"/>
          </a:xfrm>
          <a:prstGeom prst="ellipse">
            <a:avLst/>
          </a:prstGeom>
          <a:solidFill>
            <a:schemeClr val="accent1"/>
          </a:solidFill>
          <a:ln w="9525">
            <a:solidFill>
              <a:schemeClr val="tx1"/>
            </a:solidFill>
            <a:round/>
            <a:headEnd/>
            <a:tailEnd/>
          </a:ln>
          <a:effectLst/>
        </p:spPr>
        <p:txBody>
          <a:bodyPr wrap="none" anchor="ctr"/>
          <a:lstStyle/>
          <a:p>
            <a:r>
              <a:rPr lang="en-GB" b="1"/>
              <a:t>PROFIT / LOSS</a:t>
            </a:r>
            <a:endParaRPr lang="en-US" b="1"/>
          </a:p>
        </p:txBody>
      </p:sp>
      <p:sp>
        <p:nvSpPr>
          <p:cNvPr id="437254" name="Oval 6"/>
          <p:cNvSpPr>
            <a:spLocks noChangeArrowheads="1"/>
          </p:cNvSpPr>
          <p:nvPr/>
        </p:nvSpPr>
        <p:spPr bwMode="auto">
          <a:xfrm>
            <a:off x="2268538" y="2565400"/>
            <a:ext cx="1511300" cy="647700"/>
          </a:xfrm>
          <a:prstGeom prst="ellipse">
            <a:avLst/>
          </a:prstGeom>
          <a:solidFill>
            <a:schemeClr val="accent1"/>
          </a:solidFill>
          <a:ln w="9525">
            <a:solidFill>
              <a:schemeClr val="tx1"/>
            </a:solidFill>
            <a:round/>
            <a:headEnd/>
            <a:tailEnd/>
          </a:ln>
          <a:effectLst/>
        </p:spPr>
        <p:txBody>
          <a:bodyPr wrap="none" anchor="ctr"/>
          <a:lstStyle/>
          <a:p>
            <a:r>
              <a:rPr lang="en-GB" b="1"/>
              <a:t>REVENUES</a:t>
            </a:r>
            <a:endParaRPr lang="en-US" b="1"/>
          </a:p>
        </p:txBody>
      </p:sp>
      <p:sp>
        <p:nvSpPr>
          <p:cNvPr id="437255" name="Rectangle 7"/>
          <p:cNvSpPr>
            <a:spLocks noChangeArrowheads="1"/>
          </p:cNvSpPr>
          <p:nvPr/>
        </p:nvSpPr>
        <p:spPr bwMode="auto">
          <a:xfrm>
            <a:off x="4067177" y="2708275"/>
            <a:ext cx="576263" cy="215900"/>
          </a:xfrm>
          <a:prstGeom prst="rect">
            <a:avLst/>
          </a:prstGeom>
          <a:solidFill>
            <a:schemeClr val="accent1"/>
          </a:solidFill>
          <a:ln w="9525">
            <a:solidFill>
              <a:schemeClr val="tx1"/>
            </a:solidFill>
            <a:miter lim="800000"/>
            <a:headEnd/>
            <a:tailEnd/>
          </a:ln>
          <a:effectLst/>
        </p:spPr>
        <p:txBody>
          <a:bodyPr wrap="none" anchor="ctr"/>
          <a:lstStyle/>
          <a:p>
            <a:r>
              <a:rPr lang="en-GB" b="1"/>
              <a:t>-</a:t>
            </a:r>
            <a:endParaRPr lang="en-US" b="1"/>
          </a:p>
        </p:txBody>
      </p:sp>
      <p:sp>
        <p:nvSpPr>
          <p:cNvPr id="437256" name="Oval 8"/>
          <p:cNvSpPr>
            <a:spLocks noChangeArrowheads="1"/>
          </p:cNvSpPr>
          <p:nvPr/>
        </p:nvSpPr>
        <p:spPr bwMode="auto">
          <a:xfrm>
            <a:off x="4787900" y="2492375"/>
            <a:ext cx="1295400" cy="647700"/>
          </a:xfrm>
          <a:prstGeom prst="ellipse">
            <a:avLst/>
          </a:prstGeom>
          <a:solidFill>
            <a:schemeClr val="accent1"/>
          </a:solidFill>
          <a:ln w="9525">
            <a:solidFill>
              <a:schemeClr val="tx1"/>
            </a:solidFill>
            <a:round/>
            <a:headEnd/>
            <a:tailEnd/>
          </a:ln>
          <a:effectLst/>
        </p:spPr>
        <p:txBody>
          <a:bodyPr wrap="none" anchor="ctr"/>
          <a:lstStyle/>
          <a:p>
            <a:r>
              <a:rPr lang="en-GB" b="1"/>
              <a:t>COSTS</a:t>
            </a:r>
            <a:endParaRPr lang="en-US" b="1"/>
          </a:p>
        </p:txBody>
      </p:sp>
      <p:sp>
        <p:nvSpPr>
          <p:cNvPr id="437257" name="Rectangle 9"/>
          <p:cNvSpPr>
            <a:spLocks noChangeArrowheads="1"/>
          </p:cNvSpPr>
          <p:nvPr/>
        </p:nvSpPr>
        <p:spPr bwMode="auto">
          <a:xfrm>
            <a:off x="6300790" y="1628777"/>
            <a:ext cx="720725" cy="576263"/>
          </a:xfrm>
          <a:prstGeom prst="rect">
            <a:avLst/>
          </a:prstGeom>
          <a:solidFill>
            <a:schemeClr val="hlink"/>
          </a:solidFill>
          <a:ln w="9525">
            <a:solidFill>
              <a:schemeClr val="tx1"/>
            </a:solidFill>
            <a:miter lim="800000"/>
            <a:headEnd/>
            <a:tailEnd/>
          </a:ln>
          <a:effectLst/>
        </p:spPr>
        <p:txBody>
          <a:bodyPr wrap="none" anchor="ctr"/>
          <a:lstStyle/>
          <a:p>
            <a:pPr>
              <a:buFontTx/>
              <a:buChar char="-"/>
            </a:pPr>
            <a:r>
              <a:rPr lang="en-GB" b="1"/>
              <a:t> Tax</a:t>
            </a:r>
          </a:p>
          <a:p>
            <a:r>
              <a:rPr lang="en-GB" b="1" i="1"/>
              <a:t>(5)</a:t>
            </a:r>
            <a:endParaRPr lang="en-US" b="1" i="1"/>
          </a:p>
        </p:txBody>
      </p:sp>
      <p:sp>
        <p:nvSpPr>
          <p:cNvPr id="437258" name="Oval 10"/>
          <p:cNvSpPr>
            <a:spLocks noChangeArrowheads="1"/>
          </p:cNvSpPr>
          <p:nvPr/>
        </p:nvSpPr>
        <p:spPr bwMode="auto">
          <a:xfrm>
            <a:off x="3276602" y="3284538"/>
            <a:ext cx="720725" cy="647700"/>
          </a:xfrm>
          <a:prstGeom prst="ellipse">
            <a:avLst/>
          </a:prstGeom>
          <a:solidFill>
            <a:schemeClr val="hlink"/>
          </a:solidFill>
          <a:ln w="9525">
            <a:solidFill>
              <a:schemeClr val="tx1"/>
            </a:solidFill>
            <a:round/>
            <a:headEnd/>
            <a:tailEnd/>
          </a:ln>
          <a:effectLst/>
        </p:spPr>
        <p:txBody>
          <a:bodyPr wrap="none" anchor="ctr"/>
          <a:lstStyle/>
          <a:p>
            <a:r>
              <a:rPr lang="en-GB" b="1"/>
              <a:t>q</a:t>
            </a:r>
          </a:p>
          <a:p>
            <a:r>
              <a:rPr lang="en-GB" b="1" i="1"/>
              <a:t>(2)</a:t>
            </a:r>
            <a:endParaRPr lang="en-US" b="1" i="1"/>
          </a:p>
        </p:txBody>
      </p:sp>
      <p:sp>
        <p:nvSpPr>
          <p:cNvPr id="437259" name="Oval 11"/>
          <p:cNvSpPr>
            <a:spLocks noChangeArrowheads="1"/>
          </p:cNvSpPr>
          <p:nvPr/>
        </p:nvSpPr>
        <p:spPr bwMode="auto">
          <a:xfrm>
            <a:off x="2051050" y="3284538"/>
            <a:ext cx="719138" cy="647700"/>
          </a:xfrm>
          <a:prstGeom prst="ellipse">
            <a:avLst/>
          </a:prstGeom>
          <a:solidFill>
            <a:schemeClr val="hlink"/>
          </a:solidFill>
          <a:ln w="9525">
            <a:solidFill>
              <a:schemeClr val="tx1"/>
            </a:solidFill>
            <a:round/>
            <a:headEnd/>
            <a:tailEnd/>
          </a:ln>
          <a:effectLst/>
        </p:spPr>
        <p:txBody>
          <a:bodyPr wrap="none" anchor="ctr"/>
          <a:lstStyle/>
          <a:p>
            <a:r>
              <a:rPr lang="en-GB" b="1"/>
              <a:t>P</a:t>
            </a:r>
          </a:p>
          <a:p>
            <a:r>
              <a:rPr lang="en-GB" b="1" i="1"/>
              <a:t>(1)</a:t>
            </a:r>
            <a:endParaRPr lang="en-US" b="1" i="1"/>
          </a:p>
        </p:txBody>
      </p:sp>
      <p:sp>
        <p:nvSpPr>
          <p:cNvPr id="437260" name="Oval 12"/>
          <p:cNvSpPr>
            <a:spLocks noChangeArrowheads="1"/>
          </p:cNvSpPr>
          <p:nvPr/>
        </p:nvSpPr>
        <p:spPr bwMode="auto">
          <a:xfrm>
            <a:off x="4500563" y="3284538"/>
            <a:ext cx="792162" cy="647700"/>
          </a:xfrm>
          <a:prstGeom prst="ellipse">
            <a:avLst/>
          </a:prstGeom>
          <a:solidFill>
            <a:schemeClr val="hlink"/>
          </a:solidFill>
          <a:ln w="9525">
            <a:solidFill>
              <a:schemeClr val="tx1"/>
            </a:solidFill>
            <a:round/>
            <a:headEnd/>
            <a:tailEnd/>
          </a:ln>
          <a:effectLst/>
        </p:spPr>
        <p:txBody>
          <a:bodyPr wrap="none" anchor="ctr"/>
          <a:lstStyle/>
          <a:p>
            <a:r>
              <a:rPr lang="en-GB" b="1"/>
              <a:t>VC</a:t>
            </a:r>
          </a:p>
          <a:p>
            <a:r>
              <a:rPr lang="en-GB" b="1" i="1"/>
              <a:t>(3)</a:t>
            </a:r>
            <a:endParaRPr lang="en-US" b="1" i="1"/>
          </a:p>
        </p:txBody>
      </p:sp>
      <p:sp>
        <p:nvSpPr>
          <p:cNvPr id="437261" name="Oval 13"/>
          <p:cNvSpPr>
            <a:spLocks noChangeArrowheads="1"/>
          </p:cNvSpPr>
          <p:nvPr/>
        </p:nvSpPr>
        <p:spPr bwMode="auto">
          <a:xfrm>
            <a:off x="5795963" y="3284538"/>
            <a:ext cx="862012" cy="647700"/>
          </a:xfrm>
          <a:prstGeom prst="ellipse">
            <a:avLst/>
          </a:prstGeom>
          <a:solidFill>
            <a:schemeClr val="hlink"/>
          </a:solidFill>
          <a:ln w="9525">
            <a:solidFill>
              <a:schemeClr val="tx1"/>
            </a:solidFill>
            <a:round/>
            <a:headEnd/>
            <a:tailEnd/>
          </a:ln>
          <a:effectLst/>
        </p:spPr>
        <p:txBody>
          <a:bodyPr wrap="none" anchor="ctr"/>
          <a:lstStyle/>
          <a:p>
            <a:r>
              <a:rPr lang="en-GB" b="1"/>
              <a:t>FC</a:t>
            </a:r>
          </a:p>
          <a:p>
            <a:r>
              <a:rPr lang="en-GB" b="1" i="1"/>
              <a:t>(4)</a:t>
            </a:r>
            <a:endParaRPr lang="en-US" b="1" i="1"/>
          </a:p>
        </p:txBody>
      </p:sp>
      <p:sp>
        <p:nvSpPr>
          <p:cNvPr id="437262" name="Rectangle 14"/>
          <p:cNvSpPr>
            <a:spLocks noChangeArrowheads="1"/>
          </p:cNvSpPr>
          <p:nvPr/>
        </p:nvSpPr>
        <p:spPr bwMode="auto">
          <a:xfrm>
            <a:off x="2916240" y="3500438"/>
            <a:ext cx="287337" cy="360362"/>
          </a:xfrm>
          <a:prstGeom prst="rect">
            <a:avLst/>
          </a:prstGeom>
          <a:solidFill>
            <a:schemeClr val="accent1"/>
          </a:solidFill>
          <a:ln w="9525">
            <a:solidFill>
              <a:schemeClr val="tx1"/>
            </a:solidFill>
            <a:miter lim="800000"/>
            <a:headEnd/>
            <a:tailEnd/>
          </a:ln>
          <a:effectLst/>
        </p:spPr>
        <p:txBody>
          <a:bodyPr wrap="none" anchor="ctr"/>
          <a:lstStyle/>
          <a:p>
            <a:r>
              <a:rPr lang="en-GB" b="1"/>
              <a:t>x</a:t>
            </a:r>
            <a:endParaRPr lang="en-US" b="1"/>
          </a:p>
        </p:txBody>
      </p:sp>
      <p:sp>
        <p:nvSpPr>
          <p:cNvPr id="437263" name="Rectangle 15"/>
          <p:cNvSpPr>
            <a:spLocks noChangeArrowheads="1"/>
          </p:cNvSpPr>
          <p:nvPr/>
        </p:nvSpPr>
        <p:spPr bwMode="auto">
          <a:xfrm>
            <a:off x="5364165" y="3500438"/>
            <a:ext cx="358775" cy="360362"/>
          </a:xfrm>
          <a:prstGeom prst="rect">
            <a:avLst/>
          </a:prstGeom>
          <a:solidFill>
            <a:schemeClr val="accent1"/>
          </a:solidFill>
          <a:ln w="9525">
            <a:solidFill>
              <a:schemeClr val="tx1"/>
            </a:solidFill>
            <a:miter lim="800000"/>
            <a:headEnd/>
            <a:tailEnd/>
          </a:ln>
          <a:effectLst/>
        </p:spPr>
        <p:txBody>
          <a:bodyPr wrap="none" anchor="ctr"/>
          <a:lstStyle/>
          <a:p>
            <a:r>
              <a:rPr lang="en-GB" b="1"/>
              <a:t>+</a:t>
            </a:r>
            <a:endParaRPr lang="en-US" b="1"/>
          </a:p>
        </p:txBody>
      </p:sp>
      <p:sp>
        <p:nvSpPr>
          <p:cNvPr id="437264" name="Line 16"/>
          <p:cNvSpPr>
            <a:spLocks noChangeShapeType="1"/>
          </p:cNvSpPr>
          <p:nvPr/>
        </p:nvSpPr>
        <p:spPr bwMode="auto">
          <a:xfrm flipV="1">
            <a:off x="3059113" y="3213102"/>
            <a:ext cx="0" cy="288925"/>
          </a:xfrm>
          <a:prstGeom prst="line">
            <a:avLst/>
          </a:prstGeom>
          <a:noFill/>
          <a:ln w="9525">
            <a:solidFill>
              <a:schemeClr val="tx1"/>
            </a:solidFill>
            <a:round/>
            <a:headEnd/>
            <a:tailEnd type="triangle" w="med" len="med"/>
          </a:ln>
          <a:effectLst/>
        </p:spPr>
        <p:txBody>
          <a:bodyPr/>
          <a:lstStyle/>
          <a:p>
            <a:endParaRPr lang="nl-NL"/>
          </a:p>
        </p:txBody>
      </p:sp>
      <p:sp>
        <p:nvSpPr>
          <p:cNvPr id="437265" name="Line 17"/>
          <p:cNvSpPr>
            <a:spLocks noChangeShapeType="1"/>
          </p:cNvSpPr>
          <p:nvPr/>
        </p:nvSpPr>
        <p:spPr bwMode="auto">
          <a:xfrm flipV="1">
            <a:off x="5508625" y="3141663"/>
            <a:ext cx="0" cy="360362"/>
          </a:xfrm>
          <a:prstGeom prst="line">
            <a:avLst/>
          </a:prstGeom>
          <a:noFill/>
          <a:ln w="9525">
            <a:solidFill>
              <a:schemeClr val="tx1"/>
            </a:solidFill>
            <a:round/>
            <a:headEnd/>
            <a:tailEnd type="triangle" w="med" len="med"/>
          </a:ln>
          <a:effectLst/>
        </p:spPr>
        <p:txBody>
          <a:bodyPr/>
          <a:lstStyle/>
          <a:p>
            <a:endParaRPr lang="nl-NL"/>
          </a:p>
        </p:txBody>
      </p:sp>
      <p:sp>
        <p:nvSpPr>
          <p:cNvPr id="437266" name="Line 18"/>
          <p:cNvSpPr>
            <a:spLocks noChangeShapeType="1"/>
          </p:cNvSpPr>
          <p:nvPr/>
        </p:nvSpPr>
        <p:spPr bwMode="auto">
          <a:xfrm flipV="1">
            <a:off x="1042988" y="2276477"/>
            <a:ext cx="0" cy="1584325"/>
          </a:xfrm>
          <a:prstGeom prst="line">
            <a:avLst/>
          </a:prstGeom>
          <a:noFill/>
          <a:ln w="76200">
            <a:solidFill>
              <a:srgbClr val="FF0000"/>
            </a:solidFill>
            <a:round/>
            <a:headEnd/>
            <a:tailEnd type="triangle" w="med" len="med"/>
          </a:ln>
          <a:effectLst/>
        </p:spPr>
        <p:txBody>
          <a:bodyPr/>
          <a:lstStyle/>
          <a:p>
            <a:endParaRPr lang="nl-NL"/>
          </a:p>
        </p:txBody>
      </p:sp>
      <p:sp>
        <p:nvSpPr>
          <p:cNvPr id="437267" name="Line 19"/>
          <p:cNvSpPr>
            <a:spLocks noChangeShapeType="1"/>
          </p:cNvSpPr>
          <p:nvPr/>
        </p:nvSpPr>
        <p:spPr bwMode="auto">
          <a:xfrm flipV="1">
            <a:off x="7956550" y="2205040"/>
            <a:ext cx="0" cy="1584325"/>
          </a:xfrm>
          <a:prstGeom prst="line">
            <a:avLst/>
          </a:prstGeom>
          <a:noFill/>
          <a:ln w="76200">
            <a:solidFill>
              <a:srgbClr val="FF0000"/>
            </a:solidFill>
            <a:round/>
            <a:headEnd type="triangle" w="med" len="med"/>
            <a:tailEnd/>
          </a:ln>
          <a:effectLst/>
        </p:spPr>
        <p:txBody>
          <a:bodyPr/>
          <a:lstStyle/>
          <a:p>
            <a:endParaRPr lang="nl-NL"/>
          </a:p>
        </p:txBody>
      </p:sp>
      <p:sp>
        <p:nvSpPr>
          <p:cNvPr id="437268" name="Text Box 20"/>
          <p:cNvSpPr txBox="1">
            <a:spLocks noChangeArrowheads="1"/>
          </p:cNvSpPr>
          <p:nvPr/>
        </p:nvSpPr>
        <p:spPr bwMode="auto">
          <a:xfrm>
            <a:off x="250825" y="1916113"/>
            <a:ext cx="1873250" cy="366712"/>
          </a:xfrm>
          <a:prstGeom prst="rect">
            <a:avLst/>
          </a:prstGeom>
          <a:noFill/>
          <a:ln w="9525">
            <a:noFill/>
            <a:miter lim="800000"/>
            <a:headEnd/>
            <a:tailEnd/>
          </a:ln>
          <a:effectLst/>
        </p:spPr>
        <p:txBody>
          <a:bodyPr>
            <a:spAutoFit/>
          </a:bodyPr>
          <a:lstStyle/>
          <a:p>
            <a:pPr algn="l">
              <a:spcBef>
                <a:spcPct val="50000"/>
              </a:spcBef>
            </a:pPr>
            <a:r>
              <a:rPr lang="en-GB" b="1"/>
              <a:t>REVENUES UP</a:t>
            </a:r>
            <a:endParaRPr lang="en-US" b="1"/>
          </a:p>
        </p:txBody>
      </p:sp>
      <p:sp>
        <p:nvSpPr>
          <p:cNvPr id="437269" name="Text Box 21"/>
          <p:cNvSpPr txBox="1">
            <a:spLocks noChangeArrowheads="1"/>
          </p:cNvSpPr>
          <p:nvPr/>
        </p:nvSpPr>
        <p:spPr bwMode="auto">
          <a:xfrm>
            <a:off x="7092952" y="3860802"/>
            <a:ext cx="1871663" cy="366713"/>
          </a:xfrm>
          <a:prstGeom prst="rect">
            <a:avLst/>
          </a:prstGeom>
          <a:noFill/>
          <a:ln w="9525">
            <a:noFill/>
            <a:miter lim="800000"/>
            <a:headEnd/>
            <a:tailEnd/>
          </a:ln>
          <a:effectLst/>
        </p:spPr>
        <p:txBody>
          <a:bodyPr>
            <a:spAutoFit/>
          </a:bodyPr>
          <a:lstStyle/>
          <a:p>
            <a:pPr algn="l">
              <a:spcBef>
                <a:spcPct val="50000"/>
              </a:spcBef>
            </a:pPr>
            <a:r>
              <a:rPr lang="en-GB" b="1"/>
              <a:t>COSTS DOWN</a:t>
            </a:r>
            <a:endParaRPr lang="en-US" b="1"/>
          </a:p>
        </p:txBody>
      </p:sp>
      <p:cxnSp>
        <p:nvCxnSpPr>
          <p:cNvPr id="437270" name="AutoShape 22"/>
          <p:cNvCxnSpPr>
            <a:cxnSpLocks noChangeShapeType="1"/>
            <a:stCxn id="437257" idx="1"/>
            <a:endCxn id="437253" idx="6"/>
          </p:cNvCxnSpPr>
          <p:nvPr/>
        </p:nvCxnSpPr>
        <p:spPr bwMode="auto">
          <a:xfrm flipH="1" flipV="1">
            <a:off x="5292727" y="1592265"/>
            <a:ext cx="1008063" cy="325437"/>
          </a:xfrm>
          <a:prstGeom prst="straightConnector1">
            <a:avLst/>
          </a:prstGeom>
          <a:noFill/>
          <a:ln w="9525">
            <a:solidFill>
              <a:schemeClr val="tx1"/>
            </a:solidFill>
            <a:round/>
            <a:headEnd/>
            <a:tailEnd type="triangle" w="med" len="med"/>
          </a:ln>
          <a:effectLst/>
        </p:spPr>
      </p:cxnSp>
      <p:cxnSp>
        <p:nvCxnSpPr>
          <p:cNvPr id="437271" name="AutoShape 23"/>
          <p:cNvCxnSpPr>
            <a:cxnSpLocks noChangeShapeType="1"/>
            <a:stCxn id="437255" idx="0"/>
            <a:endCxn id="437253" idx="4"/>
          </p:cNvCxnSpPr>
          <p:nvPr/>
        </p:nvCxnSpPr>
        <p:spPr bwMode="auto">
          <a:xfrm flipV="1">
            <a:off x="4356100" y="2060575"/>
            <a:ext cx="0" cy="647700"/>
          </a:xfrm>
          <a:prstGeom prst="straightConnector1">
            <a:avLst/>
          </a:prstGeom>
          <a:noFill/>
          <a:ln w="9525">
            <a:solidFill>
              <a:schemeClr val="tx1"/>
            </a:solidFill>
            <a:round/>
            <a:headEnd/>
            <a:tailEnd type="triangl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72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437266"/>
                                        </p:tgtEl>
                                        <p:attrNameLst>
                                          <p:attrName>style.visibility</p:attrName>
                                        </p:attrNameLst>
                                      </p:cBhvr>
                                      <p:to>
                                        <p:strVal val="visible"/>
                                      </p:to>
                                    </p:set>
                                    <p:animEffect transition="in" filter="checkerboard(across)">
                                      <p:cBhvr>
                                        <p:cTn id="11" dur="500"/>
                                        <p:tgtEl>
                                          <p:spTgt spid="437266"/>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37268"/>
                                        </p:tgtEl>
                                        <p:attrNameLst>
                                          <p:attrName>style.visibility</p:attrName>
                                        </p:attrNameLst>
                                      </p:cBhvr>
                                      <p:to>
                                        <p:strVal val="visible"/>
                                      </p:to>
                                    </p:set>
                                    <p:animEffect transition="in" filter="checkerboard(across)">
                                      <p:cBhvr>
                                        <p:cTn id="16" dur="500"/>
                                        <p:tgtEl>
                                          <p:spTgt spid="43726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37267"/>
                                        </p:tgtEl>
                                        <p:attrNameLst>
                                          <p:attrName>style.visibility</p:attrName>
                                        </p:attrNameLst>
                                      </p:cBhvr>
                                      <p:to>
                                        <p:strVal val="visible"/>
                                      </p:to>
                                    </p:set>
                                    <p:animEffect transition="in" filter="checkerboard(across)">
                                      <p:cBhvr>
                                        <p:cTn id="21" dur="500"/>
                                        <p:tgtEl>
                                          <p:spTgt spid="43726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37269"/>
                                        </p:tgtEl>
                                        <p:attrNameLst>
                                          <p:attrName>style.visibility</p:attrName>
                                        </p:attrNameLst>
                                      </p:cBhvr>
                                      <p:to>
                                        <p:strVal val="visible"/>
                                      </p:to>
                                    </p:set>
                                    <p:animEffect transition="in" filter="checkerboard(across)">
                                      <p:cBhvr>
                                        <p:cTn id="26" dur="500"/>
                                        <p:tgtEl>
                                          <p:spTgt spid="43726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72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72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727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725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437262"/>
                                        </p:tgtEl>
                                        <p:attrNameLst>
                                          <p:attrName>style.visibility</p:attrName>
                                        </p:attrNameLst>
                                      </p:cBhvr>
                                      <p:to>
                                        <p:strVal val="visible"/>
                                      </p:to>
                                    </p:set>
                                    <p:animEffect transition="in" filter="box(in)">
                                      <p:cBhvr>
                                        <p:cTn id="45" dur="500"/>
                                        <p:tgtEl>
                                          <p:spTgt spid="437262"/>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437264"/>
                                        </p:tgtEl>
                                        <p:attrNameLst>
                                          <p:attrName>style.visibility</p:attrName>
                                        </p:attrNameLst>
                                      </p:cBhvr>
                                      <p:to>
                                        <p:strVal val="visible"/>
                                      </p:to>
                                    </p:set>
                                    <p:animEffect transition="in" filter="box(in)">
                                      <p:cBhvr>
                                        <p:cTn id="48" dur="500"/>
                                        <p:tgtEl>
                                          <p:spTgt spid="437264"/>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37259"/>
                                        </p:tgtEl>
                                        <p:attrNameLst>
                                          <p:attrName>style.visibility</p:attrName>
                                        </p:attrNameLst>
                                      </p:cBhvr>
                                      <p:to>
                                        <p:strVal val="visible"/>
                                      </p:to>
                                    </p:set>
                                    <p:animEffect transition="in" filter="box(in)">
                                      <p:cBhvr>
                                        <p:cTn id="53" dur="500"/>
                                        <p:tgtEl>
                                          <p:spTgt spid="437259"/>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437251">
                                            <p:txEl>
                                              <p:pRg st="0" end="0"/>
                                            </p:txEl>
                                          </p:spTgt>
                                        </p:tgtEl>
                                        <p:attrNameLst>
                                          <p:attrName>style.visibility</p:attrName>
                                        </p:attrNameLst>
                                      </p:cBhvr>
                                      <p:to>
                                        <p:strVal val="visible"/>
                                      </p:to>
                                    </p:set>
                                    <p:animEffect transition="in" filter="slide(fromBottom)">
                                      <p:cBhvr>
                                        <p:cTn id="58" dur="500"/>
                                        <p:tgtEl>
                                          <p:spTgt spid="437251">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37258"/>
                                        </p:tgtEl>
                                        <p:attrNameLst>
                                          <p:attrName>style.visibility</p:attrName>
                                        </p:attrNameLst>
                                      </p:cBhvr>
                                      <p:to>
                                        <p:strVal val="visible"/>
                                      </p:to>
                                    </p:set>
                                    <p:animEffect transition="in" filter="box(in)">
                                      <p:cBhvr>
                                        <p:cTn id="63" dur="500"/>
                                        <p:tgtEl>
                                          <p:spTgt spid="437258"/>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37251">
                                            <p:txEl>
                                              <p:pRg st="1" end="1"/>
                                            </p:txEl>
                                          </p:spTgt>
                                        </p:tgtEl>
                                        <p:attrNameLst>
                                          <p:attrName>style.visibility</p:attrName>
                                        </p:attrNameLst>
                                      </p:cBhvr>
                                      <p:to>
                                        <p:strVal val="visible"/>
                                      </p:to>
                                    </p:set>
                                    <p:animEffect transition="in" filter="slide(fromBottom)">
                                      <p:cBhvr>
                                        <p:cTn id="68" dur="500"/>
                                        <p:tgtEl>
                                          <p:spTgt spid="437251">
                                            <p:txEl>
                                              <p:pRg st="1" end="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437263"/>
                                        </p:tgtEl>
                                        <p:attrNameLst>
                                          <p:attrName>style.visibility</p:attrName>
                                        </p:attrNameLst>
                                      </p:cBhvr>
                                      <p:to>
                                        <p:strVal val="visible"/>
                                      </p:to>
                                    </p:set>
                                    <p:animEffect transition="in" filter="box(in)">
                                      <p:cBhvr>
                                        <p:cTn id="73" dur="500"/>
                                        <p:tgtEl>
                                          <p:spTgt spid="437263"/>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437265"/>
                                        </p:tgtEl>
                                        <p:attrNameLst>
                                          <p:attrName>style.visibility</p:attrName>
                                        </p:attrNameLst>
                                      </p:cBhvr>
                                      <p:to>
                                        <p:strVal val="visible"/>
                                      </p:to>
                                    </p:set>
                                    <p:animEffect transition="in" filter="box(in)">
                                      <p:cBhvr>
                                        <p:cTn id="76" dur="500"/>
                                        <p:tgtEl>
                                          <p:spTgt spid="437265"/>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437260"/>
                                        </p:tgtEl>
                                        <p:attrNameLst>
                                          <p:attrName>style.visibility</p:attrName>
                                        </p:attrNameLst>
                                      </p:cBhvr>
                                      <p:to>
                                        <p:strVal val="visible"/>
                                      </p:to>
                                    </p:set>
                                    <p:animEffect transition="in" filter="box(in)">
                                      <p:cBhvr>
                                        <p:cTn id="81" dur="500"/>
                                        <p:tgtEl>
                                          <p:spTgt spid="437260"/>
                                        </p:tgtEl>
                                      </p:cBhvr>
                                    </p:animEffect>
                                  </p:childTnLst>
                                </p:cTn>
                              </p:par>
                            </p:childTnLst>
                          </p:cTn>
                        </p:par>
                      </p:childTnLst>
                    </p:cTn>
                  </p:par>
                  <p:par>
                    <p:cTn id="82" fill="hold">
                      <p:stCondLst>
                        <p:cond delay="indefinite"/>
                      </p:stCondLst>
                      <p:childTnLst>
                        <p:par>
                          <p:cTn id="83" fill="hold">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437251">
                                            <p:txEl>
                                              <p:pRg st="2" end="2"/>
                                            </p:txEl>
                                          </p:spTgt>
                                        </p:tgtEl>
                                        <p:attrNameLst>
                                          <p:attrName>style.visibility</p:attrName>
                                        </p:attrNameLst>
                                      </p:cBhvr>
                                      <p:to>
                                        <p:strVal val="visible"/>
                                      </p:to>
                                    </p:set>
                                    <p:animEffect transition="in" filter="slide(fromBottom)">
                                      <p:cBhvr>
                                        <p:cTn id="86" dur="500"/>
                                        <p:tgtEl>
                                          <p:spTgt spid="437251">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726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437251">
                                            <p:txEl>
                                              <p:pRg st="3" end="3"/>
                                            </p:txEl>
                                          </p:spTgt>
                                        </p:tgtEl>
                                        <p:attrNameLst>
                                          <p:attrName>style.visibility</p:attrName>
                                        </p:attrNameLst>
                                      </p:cBhvr>
                                      <p:to>
                                        <p:strVal val="visible"/>
                                      </p:to>
                                    </p:set>
                                    <p:animEffect transition="in" filter="slide(fromBottom)">
                                      <p:cBhvr>
                                        <p:cTn id="95" dur="500"/>
                                        <p:tgtEl>
                                          <p:spTgt spid="437251">
                                            <p:txEl>
                                              <p:pRg st="3" end="3"/>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43727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3725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37251">
                                            <p:txEl>
                                              <p:pRg st="4" end="4"/>
                                            </p:txEl>
                                          </p:spTgt>
                                        </p:tgtEl>
                                        <p:attrNameLst>
                                          <p:attrName>style.visibility</p:attrName>
                                        </p:attrNameLst>
                                      </p:cBhvr>
                                      <p:to>
                                        <p:strVal val="visible"/>
                                      </p:to>
                                    </p:set>
                                    <p:animEffect transition="in" filter="slide(fromBottom)">
                                      <p:cBhvr>
                                        <p:cTn id="108" dur="500"/>
                                        <p:tgtEl>
                                          <p:spTgt spid="437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uiExpand="1" build="p"/>
      <p:bldP spid="437253" grpId="0" animBg="1"/>
      <p:bldP spid="437254" grpId="0" animBg="1"/>
      <p:bldP spid="437255" grpId="0" animBg="1"/>
      <p:bldP spid="437256" grpId="0" animBg="1"/>
      <p:bldP spid="437257" grpId="0" animBg="1"/>
      <p:bldP spid="437258" grpId="0" animBg="1"/>
      <p:bldP spid="437259" grpId="0" animBg="1"/>
      <p:bldP spid="437260" grpId="0" animBg="1"/>
      <p:bldP spid="437261" grpId="0" animBg="1"/>
      <p:bldP spid="437262" grpId="0" animBg="1"/>
      <p:bldP spid="437263" grpId="0" animBg="1"/>
      <p:bldP spid="437264" grpId="0" animBg="1"/>
      <p:bldP spid="437265" grpId="0" animBg="1"/>
      <p:bldP spid="437266" grpId="0" animBg="1"/>
      <p:bldP spid="437267" grpId="0" animBg="1"/>
      <p:bldP spid="437268" grpId="0"/>
      <p:bldP spid="43726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3A19CB-A710-41CC-8A50-741EF56E6563}" type="slidenum">
              <a:rPr lang="en-US" altLang="en-US"/>
              <a:pPr/>
              <a:t>7</a:t>
            </a:fld>
            <a:endParaRPr lang="en-US" altLang="en-US"/>
          </a:p>
        </p:txBody>
      </p:sp>
      <p:sp>
        <p:nvSpPr>
          <p:cNvPr id="233474" name="Rectangle 2"/>
          <p:cNvSpPr>
            <a:spLocks noGrp="1" noChangeArrowheads="1"/>
          </p:cNvSpPr>
          <p:nvPr>
            <p:ph type="title"/>
          </p:nvPr>
        </p:nvSpPr>
        <p:spPr/>
        <p:txBody>
          <a:bodyPr/>
          <a:lstStyle/>
          <a:p>
            <a:r>
              <a:rPr lang="en-US" noProof="0" dirty="0"/>
              <a:t>Profit parameters</a:t>
            </a:r>
          </a:p>
        </p:txBody>
      </p:sp>
      <p:sp>
        <p:nvSpPr>
          <p:cNvPr id="233475" name="Rectangle 3"/>
          <p:cNvSpPr>
            <a:spLocks noGrp="1" noChangeArrowheads="1"/>
          </p:cNvSpPr>
          <p:nvPr>
            <p:ph type="body" idx="1"/>
          </p:nvPr>
        </p:nvSpPr>
        <p:spPr>
          <a:xfrm>
            <a:off x="457200" y="1719263"/>
            <a:ext cx="8229600" cy="4805362"/>
          </a:xfrm>
        </p:spPr>
        <p:txBody>
          <a:bodyPr/>
          <a:lstStyle/>
          <a:p>
            <a:pPr>
              <a:buFont typeface="Wingdings" pitchFamily="2" charset="2"/>
              <a:buNone/>
            </a:pPr>
            <a:r>
              <a:rPr lang="en-US" sz="2600" dirty="0"/>
              <a:t>There are </a:t>
            </a:r>
            <a:r>
              <a:rPr lang="en-US" sz="2600" b="1" dirty="0">
                <a:solidFill>
                  <a:schemeClr val="accent1"/>
                </a:solidFill>
              </a:rPr>
              <a:t>ONLY FIVE</a:t>
            </a:r>
            <a:r>
              <a:rPr lang="en-US" sz="2600" dirty="0"/>
              <a:t> parameters</a:t>
            </a:r>
          </a:p>
          <a:p>
            <a:r>
              <a:rPr lang="en-US" sz="2600" dirty="0"/>
              <a:t>P			Price (</a:t>
            </a:r>
            <a:r>
              <a:rPr lang="en-US" sz="2600" b="1" i="1" dirty="0">
                <a:solidFill>
                  <a:srgbClr val="F89C6E"/>
                </a:solidFill>
              </a:rPr>
              <a:t>per unit</a:t>
            </a:r>
            <a:r>
              <a:rPr lang="en-US" sz="2600" dirty="0"/>
              <a:t>)</a:t>
            </a:r>
          </a:p>
          <a:p>
            <a:r>
              <a:rPr lang="en-US" sz="2600" dirty="0"/>
              <a:t>VC			Variable cost (</a:t>
            </a:r>
            <a:r>
              <a:rPr lang="en-US" sz="2600" b="1" i="1" dirty="0">
                <a:solidFill>
                  <a:srgbClr val="F89C6E"/>
                </a:solidFill>
              </a:rPr>
              <a:t>per unit</a:t>
            </a:r>
            <a:r>
              <a:rPr lang="en-US" sz="2600" dirty="0"/>
              <a:t>)</a:t>
            </a:r>
          </a:p>
          <a:p>
            <a:r>
              <a:rPr lang="en-US" sz="2600" dirty="0"/>
              <a:t>q			Quantity </a:t>
            </a:r>
            <a:r>
              <a:rPr lang="en-US" sz="2600" i="1" dirty="0"/>
              <a:t>(</a:t>
            </a:r>
            <a:r>
              <a:rPr lang="en-US" sz="2600" b="1" i="1" dirty="0">
                <a:solidFill>
                  <a:srgbClr val="F89C6E"/>
                </a:solidFill>
              </a:rPr>
              <a:t>in units</a:t>
            </a:r>
            <a:r>
              <a:rPr lang="en-US" sz="2600" b="1" i="1" dirty="0">
                <a:solidFill>
                  <a:srgbClr val="F64638"/>
                </a:solidFill>
              </a:rPr>
              <a:t> </a:t>
            </a:r>
            <a:r>
              <a:rPr lang="en-US" sz="2600" b="1" i="1" dirty="0">
                <a:solidFill>
                  <a:srgbClr val="CC66FF"/>
                </a:solidFill>
              </a:rPr>
              <a:t>per period</a:t>
            </a:r>
            <a:r>
              <a:rPr lang="en-US" sz="2600" i="1" dirty="0"/>
              <a:t>)</a:t>
            </a:r>
          </a:p>
          <a:p>
            <a:r>
              <a:rPr lang="en-US" sz="2600" dirty="0"/>
              <a:t>FC			Fixed cost </a:t>
            </a:r>
            <a:r>
              <a:rPr lang="en-US" sz="2600" i="1" dirty="0"/>
              <a:t>(</a:t>
            </a:r>
            <a:r>
              <a:rPr lang="en-US" sz="2600" b="1" i="1" dirty="0">
                <a:solidFill>
                  <a:srgbClr val="CC66FF"/>
                </a:solidFill>
              </a:rPr>
              <a:t>per period</a:t>
            </a:r>
            <a:r>
              <a:rPr lang="en-US" sz="2600" i="1" dirty="0"/>
              <a:t>)</a:t>
            </a:r>
          </a:p>
          <a:p>
            <a:r>
              <a:rPr lang="en-US" sz="2600" dirty="0"/>
              <a:t>T			Tax % of profit </a:t>
            </a:r>
            <a:r>
              <a:rPr lang="en-US" sz="2600" i="1" dirty="0"/>
              <a:t>(</a:t>
            </a:r>
            <a:r>
              <a:rPr lang="en-US" sz="2600" b="1" i="1" dirty="0">
                <a:solidFill>
                  <a:srgbClr val="CC66FF"/>
                </a:solidFill>
              </a:rPr>
              <a:t>per period</a:t>
            </a:r>
            <a:r>
              <a:rPr lang="en-US" sz="2600" i="1" dirty="0"/>
              <a:t>)</a:t>
            </a:r>
          </a:p>
          <a:p>
            <a:pPr>
              <a:lnSpc>
                <a:spcPct val="10000"/>
              </a:lnSpc>
              <a:buFont typeface="Wingdings" pitchFamily="2" charset="2"/>
              <a:buNone/>
            </a:pPr>
            <a:endParaRPr lang="en-US" sz="2600" dirty="0"/>
          </a:p>
          <a:p>
            <a:pPr algn="ctr">
              <a:buFont typeface="Wingdings" pitchFamily="2" charset="2"/>
              <a:buNone/>
            </a:pPr>
            <a:r>
              <a:rPr lang="en-US" sz="2200" i="1" dirty="0"/>
              <a:t>Note: q, FC, T must always refer to the </a:t>
            </a:r>
            <a:r>
              <a:rPr lang="en-US" sz="2200" b="1" i="1" dirty="0"/>
              <a:t>same </a:t>
            </a:r>
            <a:r>
              <a:rPr lang="en-US" sz="2200" i="1" dirty="0"/>
              <a:t>period.</a:t>
            </a:r>
          </a:p>
          <a:p>
            <a:pPr algn="ctr">
              <a:buFont typeface="Wingdings" pitchFamily="2" charset="2"/>
              <a:buNone/>
            </a:pPr>
            <a:endParaRPr lang="en-US" sz="2200" i="1" dirty="0"/>
          </a:p>
          <a:p>
            <a:pPr algn="ctr">
              <a:lnSpc>
                <a:spcPct val="170000"/>
              </a:lnSpc>
              <a:buFont typeface="Wingdings" pitchFamily="2" charset="2"/>
              <a:buNone/>
            </a:pPr>
            <a:r>
              <a:rPr lang="en-US" sz="2500" b="1" i="1" dirty="0">
                <a:solidFill>
                  <a:schemeClr val="accent1"/>
                </a:solidFill>
              </a:rPr>
              <a:t>But only </a:t>
            </a:r>
            <a:r>
              <a:rPr lang="en-US" sz="2500" b="1" i="1" dirty="0">
                <a:solidFill>
                  <a:srgbClr val="FF0000"/>
                </a:solidFill>
              </a:rPr>
              <a:t>four</a:t>
            </a:r>
            <a:r>
              <a:rPr lang="en-US" sz="2500" b="1" i="1" dirty="0">
                <a:solidFill>
                  <a:schemeClr val="accent1"/>
                </a:solidFill>
              </a:rPr>
              <a:t> can be influenced by the entrepreneur!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3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3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3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34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34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05CE4DB-9D4D-4C36-98FA-4EF89F92EB17}" type="slidenum">
              <a:rPr lang="en-US" altLang="en-US"/>
              <a:pPr/>
              <a:t>8</a:t>
            </a:fld>
            <a:endParaRPr lang="en-US" altLang="en-US"/>
          </a:p>
        </p:txBody>
      </p:sp>
      <p:sp>
        <p:nvSpPr>
          <p:cNvPr id="234498" name="Rectangle 2"/>
          <p:cNvSpPr>
            <a:spLocks noGrp="1" noChangeArrowheads="1"/>
          </p:cNvSpPr>
          <p:nvPr>
            <p:ph type="title"/>
          </p:nvPr>
        </p:nvSpPr>
        <p:spPr/>
        <p:txBody>
          <a:bodyPr/>
          <a:lstStyle/>
          <a:p>
            <a:r>
              <a:rPr lang="en-US" noProof="0" dirty="0"/>
              <a:t>Profit parameter 1: Price</a:t>
            </a:r>
          </a:p>
        </p:txBody>
      </p:sp>
      <p:sp>
        <p:nvSpPr>
          <p:cNvPr id="234499" name="Rectangle 3"/>
          <p:cNvSpPr>
            <a:spLocks noGrp="1" noChangeArrowheads="1"/>
          </p:cNvSpPr>
          <p:nvPr>
            <p:ph type="body" idx="1"/>
          </p:nvPr>
        </p:nvSpPr>
        <p:spPr/>
        <p:txBody>
          <a:bodyPr/>
          <a:lstStyle/>
          <a:p>
            <a:pPr>
              <a:buFont typeface="Wingdings" pitchFamily="2" charset="2"/>
              <a:buNone/>
            </a:pPr>
            <a:r>
              <a:rPr lang="en-US" noProof="0"/>
              <a:t>Price has many components:</a:t>
            </a:r>
          </a:p>
          <a:p>
            <a:pPr>
              <a:buFont typeface="Wingdings" pitchFamily="2" charset="2"/>
              <a:buNone/>
            </a:pPr>
            <a:r>
              <a:rPr lang="en-US" b="1" noProof="0">
                <a:solidFill>
                  <a:schemeClr val="accent1"/>
                </a:solidFill>
              </a:rPr>
              <a:t>Price</a:t>
            </a:r>
            <a:endParaRPr lang="en-US" noProof="0"/>
          </a:p>
        </p:txBody>
      </p:sp>
      <p:pic>
        <p:nvPicPr>
          <p:cNvPr id="234501" name="Picture 5"/>
          <p:cNvPicPr>
            <a:picLocks noChangeAspect="1" noChangeArrowheads="1"/>
          </p:cNvPicPr>
          <p:nvPr/>
        </p:nvPicPr>
        <p:blipFill>
          <a:blip r:embed="rId3"/>
          <a:srcRect/>
          <a:stretch>
            <a:fillRect/>
          </a:stretch>
        </p:blipFill>
        <p:spPr bwMode="auto">
          <a:xfrm>
            <a:off x="1476375" y="2705100"/>
            <a:ext cx="6942138" cy="3244850"/>
          </a:xfrm>
          <a:prstGeom prst="rect">
            <a:avLst/>
          </a:prstGeom>
          <a:noFill/>
          <a:ln w="9525" algn="ctr">
            <a:noFill/>
            <a:miter lim="800000"/>
            <a:headEnd/>
            <a:tailEnd/>
          </a:ln>
          <a:effectLst/>
        </p:spPr>
      </p:pic>
      <p:sp>
        <p:nvSpPr>
          <p:cNvPr id="6" name="TextBox 5"/>
          <p:cNvSpPr txBox="1"/>
          <p:nvPr/>
        </p:nvSpPr>
        <p:spPr>
          <a:xfrm>
            <a:off x="7350315" y="2223483"/>
            <a:ext cx="1296144" cy="400110"/>
          </a:xfrm>
          <a:prstGeom prst="rect">
            <a:avLst/>
          </a:prstGeom>
          <a:noFill/>
        </p:spPr>
        <p:txBody>
          <a:bodyPr wrap="square" rtlCol="0">
            <a:spAutoFit/>
          </a:bodyPr>
          <a:lstStyle/>
          <a:p>
            <a:r>
              <a:rPr lang="en-US" sz="2000" b="1" dirty="0"/>
              <a:t>EUR/ton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4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45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uiExpand="1"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A53778-F90B-4193-A43F-533E0CAFD9A9}" type="slidenum">
              <a:rPr lang="en-US" altLang="en-US"/>
              <a:pPr/>
              <a:t>9</a:t>
            </a:fld>
            <a:endParaRPr lang="en-US" altLang="en-US"/>
          </a:p>
        </p:txBody>
      </p:sp>
      <p:sp>
        <p:nvSpPr>
          <p:cNvPr id="235522" name="Rectangle 2"/>
          <p:cNvSpPr>
            <a:spLocks noGrp="1" noChangeArrowheads="1"/>
          </p:cNvSpPr>
          <p:nvPr>
            <p:ph type="title"/>
          </p:nvPr>
        </p:nvSpPr>
        <p:spPr/>
        <p:txBody>
          <a:bodyPr/>
          <a:lstStyle/>
          <a:p>
            <a:r>
              <a:rPr lang="en-US" noProof="0" dirty="0"/>
              <a:t>Profit parameter 2: VC</a:t>
            </a:r>
          </a:p>
        </p:txBody>
      </p:sp>
      <p:sp>
        <p:nvSpPr>
          <p:cNvPr id="235523" name="Rectangle 3"/>
          <p:cNvSpPr>
            <a:spLocks noGrp="1" noChangeArrowheads="1"/>
          </p:cNvSpPr>
          <p:nvPr>
            <p:ph type="body" idx="1"/>
          </p:nvPr>
        </p:nvSpPr>
        <p:spPr>
          <a:xfrm>
            <a:off x="468313" y="1700213"/>
            <a:ext cx="8229600" cy="4411662"/>
          </a:xfrm>
        </p:spPr>
        <p:txBody>
          <a:bodyPr/>
          <a:lstStyle/>
          <a:p>
            <a:pPr>
              <a:buFont typeface="Wingdings" pitchFamily="2" charset="2"/>
              <a:buNone/>
            </a:pPr>
            <a:r>
              <a:rPr lang="en-US" noProof="0" dirty="0"/>
              <a:t>Variable cost has four components:</a:t>
            </a:r>
          </a:p>
          <a:p>
            <a:pPr>
              <a:buFont typeface="Wingdings" pitchFamily="2" charset="2"/>
              <a:buNone/>
            </a:pPr>
            <a:r>
              <a:rPr lang="en-US" b="1" noProof="0" dirty="0">
                <a:solidFill>
                  <a:schemeClr val="accent1"/>
                </a:solidFill>
              </a:rPr>
              <a:t>VC</a:t>
            </a:r>
          </a:p>
          <a:p>
            <a:r>
              <a:rPr lang="en-US" noProof="0" dirty="0"/>
              <a:t>VC1 Cost of raw materials and ingredients</a:t>
            </a:r>
          </a:p>
          <a:p>
            <a:r>
              <a:rPr lang="en-US" noProof="0" dirty="0"/>
              <a:t>VC2 Cost of processing inputs into outputs</a:t>
            </a:r>
          </a:p>
          <a:p>
            <a:r>
              <a:rPr lang="en-US" noProof="0" dirty="0"/>
              <a:t>VC3 Cost of packaging</a:t>
            </a:r>
          </a:p>
          <a:p>
            <a:r>
              <a:rPr lang="en-US" noProof="0" dirty="0"/>
              <a:t>VC4 Cost of delivery </a:t>
            </a:r>
          </a:p>
          <a:p>
            <a:pPr lvl="1"/>
            <a:r>
              <a:rPr lang="en-US" noProof="0" dirty="0"/>
              <a:t>transport, sales commission, import duties</a:t>
            </a:r>
          </a:p>
          <a:p>
            <a:r>
              <a:rPr lang="en-US" noProof="0" dirty="0"/>
              <a:t>Returned goods, unsold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uiExpand="1" build="p"/>
      <p:bldP spid="235523" grpId="1" uiExpand="1" build="p"/>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21475</TotalTime>
  <Words>4607</Words>
  <Application>Microsoft Office PowerPoint</Application>
  <PresentationFormat>On-screen Show (4:3)</PresentationFormat>
  <Paragraphs>470</Paragraphs>
  <Slides>36</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Arial</vt:lpstr>
      <vt:lpstr>Calibri</vt:lpstr>
      <vt:lpstr>Calibri Light</vt:lpstr>
      <vt:lpstr>Wingdings</vt:lpstr>
      <vt:lpstr>Network</vt:lpstr>
      <vt:lpstr>Custom Design</vt:lpstr>
      <vt:lpstr>How Bakers Can Make Better Business Decisions </vt:lpstr>
      <vt:lpstr>Cigar Box Method</vt:lpstr>
      <vt:lpstr>Cigar Box applications worldwide &gt; 100 users</vt:lpstr>
      <vt:lpstr>Why are we in bakery business?</vt:lpstr>
      <vt:lpstr>Part 1</vt:lpstr>
      <vt:lpstr>How to calculate profit ?</vt:lpstr>
      <vt:lpstr>Profit parameters</vt:lpstr>
      <vt:lpstr>Profit parameter 1: Price</vt:lpstr>
      <vt:lpstr>Profit parameter 2: VC</vt:lpstr>
      <vt:lpstr>Profit parameter 3: quantity</vt:lpstr>
      <vt:lpstr>Profit parameter 4: FC</vt:lpstr>
      <vt:lpstr>Profit parameter 5: Tax</vt:lpstr>
      <vt:lpstr>What causes losses?</vt:lpstr>
      <vt:lpstr>Recognize costs - exercise</vt:lpstr>
      <vt:lpstr>Margin and contribution</vt:lpstr>
      <vt:lpstr>Margin %</vt:lpstr>
      <vt:lpstr>CB1</vt:lpstr>
      <vt:lpstr>PowerPoint Presentation</vt:lpstr>
      <vt:lpstr>PowerPoint Presentation</vt:lpstr>
      <vt:lpstr>What causes profits?</vt:lpstr>
      <vt:lpstr>Part 2</vt:lpstr>
      <vt:lpstr>Profit formula 1</vt:lpstr>
      <vt:lpstr>Profit formula 2</vt:lpstr>
      <vt:lpstr>Comparing methods</vt:lpstr>
      <vt:lpstr>Why Cigar Box method?</vt:lpstr>
      <vt:lpstr>CB2 – Contribution Analysis</vt:lpstr>
      <vt:lpstr>Why use the  Cigar Box Method?</vt:lpstr>
      <vt:lpstr>Cost price formula</vt:lpstr>
      <vt:lpstr>Allocating fixed costs to SKU’s</vt:lpstr>
      <vt:lpstr>Why use the  Cigar Box Method?</vt:lpstr>
      <vt:lpstr>Better understanding of P&amp;L</vt:lpstr>
      <vt:lpstr>Why use the  Cigar Box Method?</vt:lpstr>
      <vt:lpstr>CB3 – Operational monitoring</vt:lpstr>
      <vt:lpstr>How to apply the Cigar Box?</vt:lpstr>
      <vt:lpstr>Who can apply the Cigar Box?</vt:lpstr>
      <vt:lpstr>How Can Bakers Make Better Business Decisions? </vt:lpstr>
    </vt:vector>
  </TitlesOfParts>
  <Company>ACC Business Creation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Approach to Enterprise Development</dc:title>
  <dc:creator>Olivier van Lieshout</dc:creator>
  <cp:lastModifiedBy>Olivier van Lieshout</cp:lastModifiedBy>
  <cp:revision>254</cp:revision>
  <dcterms:created xsi:type="dcterms:W3CDTF">2006-11-03T11:44:01Z</dcterms:created>
  <dcterms:modified xsi:type="dcterms:W3CDTF">2018-05-08T18:51:29Z</dcterms:modified>
</cp:coreProperties>
</file>